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0"/>
  </p:notesMasterIdLst>
  <p:sldIdLst>
    <p:sldId id="293" r:id="rId2"/>
    <p:sldId id="312" r:id="rId3"/>
    <p:sldId id="313" r:id="rId4"/>
    <p:sldId id="314" r:id="rId5"/>
    <p:sldId id="315" r:id="rId6"/>
    <p:sldId id="316" r:id="rId7"/>
    <p:sldId id="317" r:id="rId8"/>
    <p:sldId id="345" r:id="rId9"/>
    <p:sldId id="318" r:id="rId10"/>
    <p:sldId id="319" r:id="rId11"/>
    <p:sldId id="322" r:id="rId12"/>
    <p:sldId id="320" r:id="rId13"/>
    <p:sldId id="321" r:id="rId14"/>
    <p:sldId id="334" r:id="rId15"/>
    <p:sldId id="346" r:id="rId16"/>
    <p:sldId id="347" r:id="rId17"/>
    <p:sldId id="267" r:id="rId18"/>
    <p:sldId id="348" r:id="rId19"/>
    <p:sldId id="335" r:id="rId20"/>
    <p:sldId id="336" r:id="rId21"/>
    <p:sldId id="354" r:id="rId22"/>
    <p:sldId id="355" r:id="rId23"/>
    <p:sldId id="356" r:id="rId24"/>
    <p:sldId id="337" r:id="rId25"/>
    <p:sldId id="353" r:id="rId26"/>
    <p:sldId id="352" r:id="rId27"/>
    <p:sldId id="287" r:id="rId28"/>
    <p:sldId id="32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F0000"/>
    <a:srgbClr val="006600"/>
    <a:srgbClr val="CCECFF"/>
    <a:srgbClr val="FFFFCC"/>
    <a:srgbClr val="3399FF"/>
    <a:srgbClr val="EAEAEA"/>
    <a:srgbClr val="E2C5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254" autoAdjust="0"/>
    <p:restoredTop sz="90929"/>
  </p:normalViewPr>
  <p:slideViewPr>
    <p:cSldViewPr>
      <p:cViewPr varScale="1">
        <p:scale>
          <a:sx n="94" d="100"/>
          <a:sy n="94" d="100"/>
        </p:scale>
        <p:origin x="-11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44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1B58A3-DF0D-41F8-9BFE-C5BDC7CD22D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08D14-0A5B-3745-92A6-8EDFAEC76926}" type="slidenum">
              <a:rPr lang="en-US" smtClean="0"/>
              <a:pPr/>
              <a:t>1</a:t>
            </a:fld>
            <a:endParaRPr lang="en-US"/>
          </a:p>
        </p:txBody>
      </p:sp>
    </p:spTree>
    <p:extLst>
      <p:ext uri="{BB962C8B-B14F-4D97-AF65-F5344CB8AC3E}">
        <p14:creationId xmlns:p14="http://schemas.microsoft.com/office/powerpoint/2010/main" xmlns="" val="208423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B1B58A3-DF0D-41F8-9BFE-C5BDC7CD22DE}" type="slidenum">
              <a:rPr lang="en-US" smtClean="0"/>
              <a:pPr/>
              <a:t>24</a:t>
            </a:fld>
            <a:endParaRPr lang="en-US"/>
          </a:p>
        </p:txBody>
      </p:sp>
    </p:spTree>
    <p:extLst>
      <p:ext uri="{BB962C8B-B14F-4D97-AF65-F5344CB8AC3E}">
        <p14:creationId xmlns:p14="http://schemas.microsoft.com/office/powerpoint/2010/main" xmlns="" val="263003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2B210-DDB7-8CC7-2CD5-B7E6F8CED49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DFF04BE7-BF90-CB3C-A525-6D27BFE0E4D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A4721640-0D1A-0E44-F0C2-332A544527B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7DDA7388-C509-927C-D5E6-8FD7C433A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96D7B1-BD4F-7879-830C-5BF33F72FA6F}"/>
              </a:ext>
            </a:extLst>
          </p:cNvPr>
          <p:cNvSpPr>
            <a:spLocks noGrp="1"/>
          </p:cNvSpPr>
          <p:nvPr>
            <p:ph type="sldNum" sz="quarter" idx="12"/>
          </p:nvPr>
        </p:nvSpPr>
        <p:spPr/>
        <p:txBody>
          <a:bodyPr/>
          <a:lstStyle/>
          <a:p>
            <a:fld id="{1014EBC0-ADDB-428F-BF1D-AF838E8DAFC0}" type="slidenum">
              <a:rPr lang="en-US" smtClean="0"/>
              <a:pPr/>
              <a:t>‹#›</a:t>
            </a:fld>
            <a:endParaRPr lang="en-US"/>
          </a:p>
        </p:txBody>
      </p:sp>
    </p:spTree>
    <p:extLst>
      <p:ext uri="{BB962C8B-B14F-4D97-AF65-F5344CB8AC3E}">
        <p14:creationId xmlns:p14="http://schemas.microsoft.com/office/powerpoint/2010/main" xmlns="" val="311966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8702D-7A64-AF04-5A85-46BC9A7C305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2959D828-42BE-F32A-B8AA-821E46AAD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A8A4FBD-FB19-B11D-3109-DA38620E65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83641D40-83DD-1CB5-CD6A-DE1C68AED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BB5D2C-03C0-B4B5-0EB4-D6B2AA675912}"/>
              </a:ext>
            </a:extLst>
          </p:cNvPr>
          <p:cNvSpPr>
            <a:spLocks noGrp="1"/>
          </p:cNvSpPr>
          <p:nvPr>
            <p:ph type="sldNum" sz="quarter" idx="12"/>
          </p:nvPr>
        </p:nvSpPr>
        <p:spPr/>
        <p:txBody>
          <a:bodyPr/>
          <a:lstStyle/>
          <a:p>
            <a:fld id="{1904D6CF-AFB0-4A87-AC06-683F7014D2CF}" type="slidenum">
              <a:rPr lang="en-US" smtClean="0"/>
              <a:pPr/>
              <a:t>‹#›</a:t>
            </a:fld>
            <a:endParaRPr lang="en-US"/>
          </a:p>
        </p:txBody>
      </p:sp>
    </p:spTree>
    <p:extLst>
      <p:ext uri="{BB962C8B-B14F-4D97-AF65-F5344CB8AC3E}">
        <p14:creationId xmlns:p14="http://schemas.microsoft.com/office/powerpoint/2010/main" xmlns="" val="55046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E49CDD-89D2-BFB7-C820-A2FE2FCFE2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5E975AE-B045-C818-2CD3-F8FC9730FEF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BBC2C75-C930-08EF-B6FD-C19A85F10F0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E5421D18-5B1D-8257-AEEB-5967A2B88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3D0BE8-5B94-A60C-1A50-71C928CF5448}"/>
              </a:ext>
            </a:extLst>
          </p:cNvPr>
          <p:cNvSpPr>
            <a:spLocks noGrp="1"/>
          </p:cNvSpPr>
          <p:nvPr>
            <p:ph type="sldNum" sz="quarter" idx="12"/>
          </p:nvPr>
        </p:nvSpPr>
        <p:spPr/>
        <p:txBody>
          <a:bodyPr/>
          <a:lstStyle/>
          <a:p>
            <a:fld id="{57525F2C-0434-45FA-9386-B1F2E1D5BC63}" type="slidenum">
              <a:rPr lang="en-US" smtClean="0"/>
              <a:pPr/>
              <a:t>‹#›</a:t>
            </a:fld>
            <a:endParaRPr lang="en-US"/>
          </a:p>
        </p:txBody>
      </p:sp>
    </p:spTree>
    <p:extLst>
      <p:ext uri="{BB962C8B-B14F-4D97-AF65-F5344CB8AC3E}">
        <p14:creationId xmlns:p14="http://schemas.microsoft.com/office/powerpoint/2010/main" xmlns="" val="171749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673DF-94E8-D84C-6621-DE03FD87CF1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E32EA17-AFC9-789F-DA49-B57091CC06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87BEA73-72EC-840C-1AC5-88916003CF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8FE17EA4-FA27-4358-5BED-463343A0D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BFC616-8E38-433A-41D1-1CAEE046E7AD}"/>
              </a:ext>
            </a:extLst>
          </p:cNvPr>
          <p:cNvSpPr>
            <a:spLocks noGrp="1"/>
          </p:cNvSpPr>
          <p:nvPr>
            <p:ph type="sldNum" sz="quarter" idx="12"/>
          </p:nvPr>
        </p:nvSpPr>
        <p:spPr/>
        <p:txBody>
          <a:bodyPr/>
          <a:lstStyle/>
          <a:p>
            <a:fld id="{39D8B115-A18B-4334-B76B-2D734E932E3E}" type="slidenum">
              <a:rPr lang="en-US" smtClean="0"/>
              <a:pPr/>
              <a:t>‹#›</a:t>
            </a:fld>
            <a:endParaRPr lang="en-US"/>
          </a:p>
        </p:txBody>
      </p:sp>
    </p:spTree>
    <p:extLst>
      <p:ext uri="{BB962C8B-B14F-4D97-AF65-F5344CB8AC3E}">
        <p14:creationId xmlns:p14="http://schemas.microsoft.com/office/powerpoint/2010/main" xmlns="" val="334630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7FD4E8-7A77-EA22-BAB6-1973B44AA5B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88EBA4F-5E54-3F54-D3B6-5CA6336E17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083887B-3678-F266-5ECA-64856C89FD1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2ADA2C9C-AE7D-2A9F-95A0-2E1B9A4B1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3D6E8C-5929-585D-0BE9-61A214028600}"/>
              </a:ext>
            </a:extLst>
          </p:cNvPr>
          <p:cNvSpPr>
            <a:spLocks noGrp="1"/>
          </p:cNvSpPr>
          <p:nvPr>
            <p:ph type="sldNum" sz="quarter" idx="12"/>
          </p:nvPr>
        </p:nvSpPr>
        <p:spPr/>
        <p:txBody>
          <a:bodyPr/>
          <a:lstStyle/>
          <a:p>
            <a:fld id="{67691C7A-3A3D-4B5C-B9A6-3708013BA439}" type="slidenum">
              <a:rPr lang="en-US" smtClean="0"/>
              <a:pPr/>
              <a:t>‹#›</a:t>
            </a:fld>
            <a:endParaRPr lang="en-US"/>
          </a:p>
        </p:txBody>
      </p:sp>
    </p:spTree>
    <p:extLst>
      <p:ext uri="{BB962C8B-B14F-4D97-AF65-F5344CB8AC3E}">
        <p14:creationId xmlns:p14="http://schemas.microsoft.com/office/powerpoint/2010/main" xmlns="" val="340796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890167-4965-70AF-1796-9491A2C7D8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80A2D49-CE40-680F-9242-9D75D47F41E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1A38ABD9-8B0A-ACC5-38AA-AF6768FD441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D59FBB59-200A-CB60-CFAF-502AE6EBE2F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B6108FDA-98AF-1420-7029-3D4413301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A20FDC-8A8C-8888-F9D2-0940B3AFD5A8}"/>
              </a:ext>
            </a:extLst>
          </p:cNvPr>
          <p:cNvSpPr>
            <a:spLocks noGrp="1"/>
          </p:cNvSpPr>
          <p:nvPr>
            <p:ph type="sldNum" sz="quarter" idx="12"/>
          </p:nvPr>
        </p:nvSpPr>
        <p:spPr/>
        <p:txBody>
          <a:bodyPr/>
          <a:lstStyle/>
          <a:p>
            <a:fld id="{299EF45C-5E5D-4079-9195-DEAC7AA6E063}" type="slidenum">
              <a:rPr lang="en-US" smtClean="0"/>
              <a:pPr/>
              <a:t>‹#›</a:t>
            </a:fld>
            <a:endParaRPr lang="en-US"/>
          </a:p>
        </p:txBody>
      </p:sp>
    </p:spTree>
    <p:extLst>
      <p:ext uri="{BB962C8B-B14F-4D97-AF65-F5344CB8AC3E}">
        <p14:creationId xmlns:p14="http://schemas.microsoft.com/office/powerpoint/2010/main" xmlns="" val="201213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C1C70-785C-461F-C7B0-E02EFE33540B}"/>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9611889-6DF6-786D-D585-C27D8FDD2CE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483025-CC5A-587B-EA90-1F55A28E023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C4033A4F-B795-4ABD-331C-B18F310F15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C3109B3-5B5A-72A1-D281-1A55B1661D1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8748359C-EEAC-CAAD-CC89-F0FF5E3D598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xmlns="" id="{B243875B-252A-92EC-7255-641F7E5EE7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81435CE-C4C4-21B5-59B5-7CB024E15A55}"/>
              </a:ext>
            </a:extLst>
          </p:cNvPr>
          <p:cNvSpPr>
            <a:spLocks noGrp="1"/>
          </p:cNvSpPr>
          <p:nvPr>
            <p:ph type="sldNum" sz="quarter" idx="12"/>
          </p:nvPr>
        </p:nvSpPr>
        <p:spPr/>
        <p:txBody>
          <a:bodyPr/>
          <a:lstStyle/>
          <a:p>
            <a:fld id="{23E2BDB5-A651-4BCF-AB16-AE5B26715943}" type="slidenum">
              <a:rPr lang="en-US" smtClean="0"/>
              <a:pPr/>
              <a:t>‹#›</a:t>
            </a:fld>
            <a:endParaRPr lang="en-US"/>
          </a:p>
        </p:txBody>
      </p:sp>
    </p:spTree>
    <p:extLst>
      <p:ext uri="{BB962C8B-B14F-4D97-AF65-F5344CB8AC3E}">
        <p14:creationId xmlns:p14="http://schemas.microsoft.com/office/powerpoint/2010/main" xmlns="" val="40228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95463-AF3D-212B-CF4A-4D681DB7C16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DD54E51D-D0AC-6A70-DAAF-6ED4E871521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3D3DE256-A4BC-05D7-E04F-C90F28B28B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4137838-6056-3BC1-0504-2D6287487E93}"/>
              </a:ext>
            </a:extLst>
          </p:cNvPr>
          <p:cNvSpPr>
            <a:spLocks noGrp="1"/>
          </p:cNvSpPr>
          <p:nvPr>
            <p:ph type="sldNum" sz="quarter" idx="12"/>
          </p:nvPr>
        </p:nvSpPr>
        <p:spPr/>
        <p:txBody>
          <a:bodyPr/>
          <a:lstStyle/>
          <a:p>
            <a:fld id="{12AF2FEF-DA98-4507-9D2F-EC8F78B61457}" type="slidenum">
              <a:rPr lang="en-US" smtClean="0"/>
              <a:pPr/>
              <a:t>‹#›</a:t>
            </a:fld>
            <a:endParaRPr lang="en-US"/>
          </a:p>
        </p:txBody>
      </p:sp>
    </p:spTree>
    <p:extLst>
      <p:ext uri="{BB962C8B-B14F-4D97-AF65-F5344CB8AC3E}">
        <p14:creationId xmlns:p14="http://schemas.microsoft.com/office/powerpoint/2010/main" xmlns="" val="237506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BAE4FFA-0E10-FEDA-5CCF-82782AECF87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xmlns="" id="{0BEE37D6-21E7-A236-2ACF-17892C5F6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FAD869-5576-E333-BD1D-0A9A99E6C198}"/>
              </a:ext>
            </a:extLst>
          </p:cNvPr>
          <p:cNvSpPr>
            <a:spLocks noGrp="1"/>
          </p:cNvSpPr>
          <p:nvPr>
            <p:ph type="sldNum" sz="quarter" idx="12"/>
          </p:nvPr>
        </p:nvSpPr>
        <p:spPr/>
        <p:txBody>
          <a:bodyPr/>
          <a:lstStyle/>
          <a:p>
            <a:fld id="{A6E08828-00AD-4F6D-9C4B-6085223DCAFC}" type="slidenum">
              <a:rPr lang="en-US" smtClean="0"/>
              <a:pPr/>
              <a:t>‹#›</a:t>
            </a:fld>
            <a:endParaRPr lang="en-US"/>
          </a:p>
        </p:txBody>
      </p:sp>
    </p:spTree>
    <p:extLst>
      <p:ext uri="{BB962C8B-B14F-4D97-AF65-F5344CB8AC3E}">
        <p14:creationId xmlns:p14="http://schemas.microsoft.com/office/powerpoint/2010/main" xmlns="" val="173191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A081C-9510-D412-560D-669F8AC8F4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AFDFDBD-140F-8685-2955-3B814C2BF48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A6AC93FA-97FC-81B3-A039-EBED0C1183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5C68678F-2208-533C-2927-02900D0662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1C229A24-2647-5894-B8DD-F6DD5F97D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681A30-442B-A015-39CB-7BC678FCC543}"/>
              </a:ext>
            </a:extLst>
          </p:cNvPr>
          <p:cNvSpPr>
            <a:spLocks noGrp="1"/>
          </p:cNvSpPr>
          <p:nvPr>
            <p:ph type="sldNum" sz="quarter" idx="12"/>
          </p:nvPr>
        </p:nvSpPr>
        <p:spPr/>
        <p:txBody>
          <a:bodyPr/>
          <a:lstStyle/>
          <a:p>
            <a:fld id="{17FA87BE-49AF-426C-83F6-1A4A2E77B7C9}" type="slidenum">
              <a:rPr lang="en-US" smtClean="0"/>
              <a:pPr/>
              <a:t>‹#›</a:t>
            </a:fld>
            <a:endParaRPr lang="en-US"/>
          </a:p>
        </p:txBody>
      </p:sp>
    </p:spTree>
    <p:extLst>
      <p:ext uri="{BB962C8B-B14F-4D97-AF65-F5344CB8AC3E}">
        <p14:creationId xmlns:p14="http://schemas.microsoft.com/office/powerpoint/2010/main" xmlns="" val="266088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09E62-110D-5015-5B35-36A95B8CE6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306A2398-D841-77E6-62C5-CDB5EDC4FA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xmlns="" id="{E9B1AF58-5640-44DA-3124-95BABB97CB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546130F8-A89D-4EA7-CAB7-6926AA8686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2E0A3A17-1124-9FA2-107A-894EE704F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CAC262-E8C3-85E9-D8C7-FCAB7BE6D354}"/>
              </a:ext>
            </a:extLst>
          </p:cNvPr>
          <p:cNvSpPr>
            <a:spLocks noGrp="1"/>
          </p:cNvSpPr>
          <p:nvPr>
            <p:ph type="sldNum" sz="quarter" idx="12"/>
          </p:nvPr>
        </p:nvSpPr>
        <p:spPr/>
        <p:txBody>
          <a:bodyPr/>
          <a:lstStyle/>
          <a:p>
            <a:fld id="{484E4142-B5FE-46E7-AB4B-EA2C5BEEB92A}" type="slidenum">
              <a:rPr lang="en-US" smtClean="0"/>
              <a:pPr/>
              <a:t>‹#›</a:t>
            </a:fld>
            <a:endParaRPr lang="en-US"/>
          </a:p>
        </p:txBody>
      </p:sp>
    </p:spTree>
    <p:extLst>
      <p:ext uri="{BB962C8B-B14F-4D97-AF65-F5344CB8AC3E}">
        <p14:creationId xmlns:p14="http://schemas.microsoft.com/office/powerpoint/2010/main" xmlns="" val="183784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CBA8BF9-AA3B-C17E-DC1E-F7EC8467DF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29DCC25-67FB-D177-939E-D14FDDA8BB8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F1C898A-BDA4-1DFC-629D-7ACDA2A76E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82247EBC-70A9-F6B5-DBAA-7F755C45306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8E12701-94C2-BD83-C6FD-0196A58A109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ECA735-CA59-4F84-A86F-90A0BE0ACCB1}" type="slidenum">
              <a:rPr lang="en-US" smtClean="0"/>
              <a:pPr/>
              <a:t>‹#›</a:t>
            </a:fld>
            <a:endParaRPr lang="en-US"/>
          </a:p>
        </p:txBody>
      </p:sp>
    </p:spTree>
    <p:extLst>
      <p:ext uri="{BB962C8B-B14F-4D97-AF65-F5344CB8AC3E}">
        <p14:creationId xmlns:p14="http://schemas.microsoft.com/office/powerpoint/2010/main" xmlns="" val="20732514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6"/>
          <p:cNvSpPr txBox="1">
            <a:spLocks noChangeArrowheads="1"/>
          </p:cNvSpPr>
          <p:nvPr/>
        </p:nvSpPr>
        <p:spPr bwMode="auto">
          <a:xfrm>
            <a:off x="1283110" y="609600"/>
            <a:ext cx="6565490" cy="738664"/>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9pPr>
          </a:lstStyle>
          <a:p>
            <a:pPr algn="ctr"/>
            <a:r>
              <a:rPr lang="en-US" sz="4200" b="1" dirty="0">
                <a:solidFill>
                  <a:srgbClr val="6600CC"/>
                </a:solidFill>
                <a:effectLst>
                  <a:outerShdw blurRad="38100" dist="38100" dir="2700000" algn="tl">
                    <a:srgbClr val="C0C0C0"/>
                  </a:outerShdw>
                </a:effectLst>
                <a:latin typeface="Arial" charset="0"/>
              </a:rPr>
              <a:t>Acids Base </a:t>
            </a:r>
            <a:r>
              <a:rPr lang="en-US" sz="4200" b="1" dirty="0" smtClean="0">
                <a:solidFill>
                  <a:srgbClr val="6600CC"/>
                </a:solidFill>
                <a:effectLst>
                  <a:outerShdw blurRad="38100" dist="38100" dir="2700000" algn="tl">
                    <a:srgbClr val="C0C0C0"/>
                  </a:outerShdw>
                </a:effectLst>
                <a:latin typeface="Arial" charset="0"/>
              </a:rPr>
              <a:t>Reactions- II</a:t>
            </a:r>
            <a:endParaRPr lang="en-US" sz="4200" b="1" dirty="0">
              <a:solidFill>
                <a:srgbClr val="6600CC"/>
              </a:solidFill>
            </a:endParaRPr>
          </a:p>
        </p:txBody>
      </p:sp>
      <p:sp>
        <p:nvSpPr>
          <p:cNvPr id="4098" name="Text Box 7"/>
          <p:cNvSpPr txBox="1">
            <a:spLocks noChangeArrowheads="1"/>
          </p:cNvSpPr>
          <p:nvPr/>
        </p:nvSpPr>
        <p:spPr bwMode="auto">
          <a:xfrm>
            <a:off x="2540749" y="3549060"/>
            <a:ext cx="4373088" cy="253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9pPr>
          </a:lstStyle>
          <a:p>
            <a:pPr algn="ctr"/>
            <a:endParaRPr lang="en-IN" sz="1800" dirty="0">
              <a:solidFill>
                <a:srgbClr val="7030A0"/>
              </a:solidFill>
            </a:endParaRPr>
          </a:p>
          <a:p>
            <a:pPr algn="ctr"/>
            <a:endParaRPr lang="en-IN" sz="1800" dirty="0">
              <a:solidFill>
                <a:srgbClr val="7030A0"/>
              </a:solidFill>
            </a:endParaRPr>
          </a:p>
          <a:p>
            <a:pPr marL="352425" marR="348615" indent="1270" algn="ctr">
              <a:lnSpc>
                <a:spcPct val="100000"/>
              </a:lnSpc>
              <a:spcBef>
                <a:spcPts val="100"/>
              </a:spcBef>
            </a:pPr>
            <a:r>
              <a:rPr lang="en-IN" dirty="0" smtClean="0">
                <a:solidFill>
                  <a:srgbClr val="6F2F9F"/>
                </a:solidFill>
                <a:latin typeface="Times New Roman"/>
                <a:cs typeface="Times New Roman"/>
              </a:rPr>
              <a:t>Dr. </a:t>
            </a:r>
            <a:r>
              <a:rPr lang="en-IN" spc="-5" dirty="0">
                <a:solidFill>
                  <a:srgbClr val="6F2F9F"/>
                </a:solidFill>
                <a:latin typeface="Times New Roman"/>
                <a:cs typeface="Times New Roman"/>
              </a:rPr>
              <a:t>Semanti </a:t>
            </a:r>
            <a:r>
              <a:rPr lang="en-IN" dirty="0">
                <a:solidFill>
                  <a:srgbClr val="6F2F9F"/>
                </a:solidFill>
                <a:latin typeface="Times New Roman"/>
                <a:cs typeface="Times New Roman"/>
              </a:rPr>
              <a:t>Basu  </a:t>
            </a:r>
          </a:p>
          <a:p>
            <a:pPr marL="352425" marR="348615" indent="1270" algn="ctr">
              <a:lnSpc>
                <a:spcPct val="100000"/>
              </a:lnSpc>
              <a:spcBef>
                <a:spcPts val="100"/>
              </a:spcBef>
            </a:pPr>
            <a:r>
              <a:rPr lang="en-IN" dirty="0">
                <a:solidFill>
                  <a:srgbClr val="6F2F9F"/>
                </a:solidFill>
                <a:latin typeface="Times New Roman"/>
                <a:cs typeface="Times New Roman"/>
              </a:rPr>
              <a:t>Assistant Professor </a:t>
            </a:r>
          </a:p>
          <a:p>
            <a:pPr marL="352425" marR="348615" indent="1270" algn="ctr">
              <a:lnSpc>
                <a:spcPct val="100000"/>
              </a:lnSpc>
              <a:spcBef>
                <a:spcPts val="100"/>
              </a:spcBef>
            </a:pPr>
            <a:r>
              <a:rPr lang="en-IN" spc="-5" dirty="0">
                <a:solidFill>
                  <a:srgbClr val="6F2F9F"/>
                </a:solidFill>
                <a:latin typeface="Times New Roman"/>
                <a:cs typeface="Times New Roman"/>
              </a:rPr>
              <a:t>Department </a:t>
            </a:r>
            <a:r>
              <a:rPr lang="en-IN" dirty="0">
                <a:solidFill>
                  <a:srgbClr val="6F2F9F"/>
                </a:solidFill>
                <a:latin typeface="Times New Roman"/>
                <a:cs typeface="Times New Roman"/>
              </a:rPr>
              <a:t>of</a:t>
            </a:r>
            <a:r>
              <a:rPr lang="en-IN" spc="-50" dirty="0">
                <a:solidFill>
                  <a:srgbClr val="6F2F9F"/>
                </a:solidFill>
                <a:latin typeface="Times New Roman"/>
                <a:cs typeface="Times New Roman"/>
              </a:rPr>
              <a:t> </a:t>
            </a:r>
            <a:r>
              <a:rPr lang="en-IN" spc="-5" dirty="0">
                <a:solidFill>
                  <a:srgbClr val="6F2F9F"/>
                </a:solidFill>
                <a:latin typeface="Times New Roman"/>
                <a:cs typeface="Times New Roman"/>
              </a:rPr>
              <a:t>Chemistry</a:t>
            </a:r>
            <a:endParaRPr lang="en-IN" dirty="0">
              <a:latin typeface="Times New Roman"/>
              <a:cs typeface="Times New Roman"/>
            </a:endParaRPr>
          </a:p>
          <a:p>
            <a:pPr marL="12700" marR="5080" algn="ctr">
              <a:lnSpc>
                <a:spcPct val="100000"/>
              </a:lnSpc>
              <a:spcBef>
                <a:spcPts val="5"/>
              </a:spcBef>
            </a:pPr>
            <a:r>
              <a:rPr lang="en-IN" dirty="0">
                <a:solidFill>
                  <a:srgbClr val="6F2F9F"/>
                </a:solidFill>
                <a:latin typeface="Times New Roman"/>
                <a:cs typeface="Times New Roman"/>
              </a:rPr>
              <a:t>Bejoy Narayan</a:t>
            </a:r>
            <a:r>
              <a:rPr lang="en-IN" spc="-90" dirty="0">
                <a:solidFill>
                  <a:srgbClr val="6F2F9F"/>
                </a:solidFill>
                <a:latin typeface="Times New Roman"/>
                <a:cs typeface="Times New Roman"/>
              </a:rPr>
              <a:t> </a:t>
            </a:r>
            <a:r>
              <a:rPr lang="en-IN" dirty="0">
                <a:solidFill>
                  <a:srgbClr val="6F2F9F"/>
                </a:solidFill>
                <a:latin typeface="Times New Roman"/>
                <a:cs typeface="Times New Roman"/>
              </a:rPr>
              <a:t>Mahavidyalaya  </a:t>
            </a:r>
            <a:r>
              <a:rPr lang="en-IN" dirty="0" err="1">
                <a:solidFill>
                  <a:srgbClr val="6F2F9F"/>
                </a:solidFill>
                <a:latin typeface="Times New Roman"/>
                <a:cs typeface="Times New Roman"/>
              </a:rPr>
              <a:t>Itachuna</a:t>
            </a:r>
            <a:r>
              <a:rPr lang="en-IN" dirty="0">
                <a:solidFill>
                  <a:srgbClr val="6F2F9F"/>
                </a:solidFill>
                <a:latin typeface="Times New Roman"/>
                <a:cs typeface="Times New Roman"/>
              </a:rPr>
              <a:t>,</a:t>
            </a:r>
            <a:r>
              <a:rPr lang="en-IN" spc="-45" dirty="0">
                <a:solidFill>
                  <a:srgbClr val="6F2F9F"/>
                </a:solidFill>
                <a:latin typeface="Times New Roman"/>
                <a:cs typeface="Times New Roman"/>
              </a:rPr>
              <a:t> </a:t>
            </a:r>
            <a:r>
              <a:rPr lang="en-IN" spc="-5" dirty="0">
                <a:solidFill>
                  <a:srgbClr val="6F2F9F"/>
                </a:solidFill>
                <a:latin typeface="Times New Roman"/>
                <a:cs typeface="Times New Roman"/>
              </a:rPr>
              <a:t>Hooghly, W.B., India</a:t>
            </a:r>
            <a:endParaRPr lang="en-IN" dirty="0">
              <a:latin typeface="Times New Roman"/>
              <a:cs typeface="Times New Roman"/>
            </a:endParaRPr>
          </a:p>
        </p:txBody>
      </p:sp>
    </p:spTree>
    <p:extLst>
      <p:ext uri="{BB962C8B-B14F-4D97-AF65-F5344CB8AC3E}">
        <p14:creationId xmlns:p14="http://schemas.microsoft.com/office/powerpoint/2010/main" xmlns="" val="84278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D3BE661E-2C4A-FF02-0602-97A7C6E1A07D}"/>
                  </a:ext>
                </a:extLst>
              </p:cNvPr>
              <p:cNvSpPr txBox="1"/>
              <p:nvPr/>
            </p:nvSpPr>
            <p:spPr>
              <a:xfrm>
                <a:off x="228600" y="76200"/>
                <a:ext cx="8686800" cy="6667466"/>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USANOVICH CONCEPT </a:t>
                </a:r>
              </a:p>
              <a:p>
                <a:pPr algn="ctr"/>
                <a:endParaRPr lang="en-IN"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 are some reactions which may be considered as redox reactions (i.e.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Usanovich's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acid-base reactions) as well as Lewis acid-base adduct formations. These are,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 : S</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40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4</m:t>
                        </m:r>
                      </m:sub>
                      <m:sup>
                        <m:r>
                          <a:rPr lang="en-US" sz="240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Practically,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Usanovich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concept includes all the reactions as acid-base reactions. These are illustrated by considering some specific examples.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SiO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Si</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40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(Here SiO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takes up the anion, </a:t>
                </a:r>
                <a14:m>
                  <m:oMath xmlns:m="http://schemas.openxmlformats.org/officeDocument/2006/math">
                    <m:sSup>
                      <m:s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p>
                        <m:r>
                          <a:rPr lang="en-US" sz="240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which is given up by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(ii) 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+ 6CN</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Fe</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CN</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6</m:t>
                        </m:r>
                      </m:sub>
                      <m:sup>
                        <m:r>
                          <a:rPr lang="en-US" sz="2400">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(Here 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combines with the anion CN</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(iii) 2Fe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Sn²+ </a:t>
                </a:r>
                <a14:m>
                  <m:oMath xmlns:m="http://schemas.openxmlformats.org/officeDocument/2006/math">
                    <m:r>
                      <a:rPr lang="en-US" sz="2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Sn</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+ 2Fe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(Here Sn</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gives up electrons which are taken up by 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Thus Sn</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acts as a base while 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acts as an acid)</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xmlns="" xmlns:a14="http://schemas.microsoft.com/office/drawing/2010/main" id="{D3BE661E-2C4A-FF02-0602-97A7C6E1A07D}"/>
                  </a:ext>
                </a:extLst>
              </p:cNvPr>
              <p:cNvSpPr txBox="1">
                <a:spLocks noRot="1" noChangeAspect="1" noMove="1" noResize="1" noEditPoints="1" noAdjustHandles="1" noChangeArrowheads="1" noChangeShapeType="1" noTextEdit="1"/>
              </p:cNvSpPr>
              <p:nvPr/>
            </p:nvSpPr>
            <p:spPr>
              <a:xfrm>
                <a:off x="228600" y="76200"/>
                <a:ext cx="8686800" cy="6667466"/>
              </a:xfrm>
              <a:prstGeom prst="rect">
                <a:avLst/>
              </a:prstGeom>
              <a:blipFill>
                <a:blip r:embed="rId2"/>
                <a:stretch>
                  <a:fillRect l="-1123" t="-732" r="-1053"/>
                </a:stretch>
              </a:blipFill>
            </p:spPr>
            <p:txBody>
              <a:bodyPr/>
              <a:lstStyle/>
              <a:p>
                <a:r>
                  <a:rPr lang="en-IN">
                    <a:noFill/>
                  </a:rPr>
                  <a:t> </a:t>
                </a:r>
              </a:p>
            </p:txBody>
          </p:sp>
        </mc:Fallback>
      </mc:AlternateContent>
    </p:spTree>
    <p:extLst>
      <p:ext uri="{BB962C8B-B14F-4D97-AF65-F5344CB8AC3E}">
        <p14:creationId xmlns:p14="http://schemas.microsoft.com/office/powerpoint/2010/main" xmlns="" val="43107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D3BE661E-2C4A-FF02-0602-97A7C6E1A07D}"/>
                  </a:ext>
                </a:extLst>
              </p:cNvPr>
              <p:cNvSpPr txBox="1"/>
              <p:nvPr/>
            </p:nvSpPr>
            <p:spPr>
              <a:xfrm>
                <a:off x="228600" y="123567"/>
                <a:ext cx="8686800" cy="6935232"/>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USANOVICH CONCEPT</a:t>
                </a:r>
                <a:endParaRPr lang="en-IN"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8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Merits of the concept: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It can extend the concept of acid-base interaction in both protic and aprotic solvents.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Demerits of the concept: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It pays an excessive attention to the idea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the solvents ignoring the other physical and chemical properties of the solvents. It even ignores the properties arising from the dielectric constant which in fact, determines the possibility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SO₂ SOCl</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has been regarded as an acid and the reaction between SOCl</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Na</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has been treated as an acid-base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neutralisation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reaction. But unfortunately, there is no convincing evidence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favour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the existence of SO</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ion in liquid SO</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If SOCl2 is added in *SO₂ (in which the sulfur site is tagged) then it is expected that the exchange between the tagged an untagged sulfur would occur as follows: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2*SO₂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*S</a:t>
                </a:r>
                <a14:m>
                  <m:oMath xmlns:m="http://schemas.openxmlformats.org/officeDocument/2006/math">
                    <m:sSubSup>
                      <m:sSubSup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SOCl</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+ 2C</a:t>
                </a:r>
                <a14:m>
                  <m:oMath xmlns:m="http://schemas.openxmlformats.org/officeDocument/2006/math">
                    <m:sSup>
                      <m:sSup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l</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*S</a:t>
                </a:r>
                <a14:m>
                  <m:oMath xmlns:m="http://schemas.openxmlformats.org/officeDocument/2006/math">
                    <m:sSubSup>
                      <m:sSubSup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*SO₂; *SO</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+ 2C</a:t>
                </a:r>
                <a14:m>
                  <m:oMath xmlns:m="http://schemas.openxmlformats.org/officeDocument/2006/math">
                    <m:sSup>
                      <m:sSup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l</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SOCl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₂</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But unfortunately, no such exchange is noticed. It questions the validity of the mode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ionisation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 shown above.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Physically, for the solvent like SO</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having a low dielectric constant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Ɛ</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15.6</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Ɛ</m:t>
                    </m:r>
                  </m:oMath>
                </a14:m>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leading to the highly charged ionic species is highly unlikely. Thus the solver concept appears tenable only for the solvents having very high dielectric constants (e.g.</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 = 80).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(ii) It cannot explain many acid-base reactions occurring in the absence of any solvent.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(iii) Many acid-base reactions involving the neutral molecules cannot be explained in this model.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xmlns="" xmlns:a14="http://schemas.microsoft.com/office/drawing/2010/main" id="{D3BE661E-2C4A-FF02-0602-97A7C6E1A07D}"/>
                  </a:ext>
                </a:extLst>
              </p:cNvPr>
              <p:cNvSpPr txBox="1">
                <a:spLocks noRot="1" noChangeAspect="1" noMove="1" noResize="1" noEditPoints="1" noAdjustHandles="1" noChangeArrowheads="1" noChangeShapeType="1" noTextEdit="1"/>
              </p:cNvSpPr>
              <p:nvPr/>
            </p:nvSpPr>
            <p:spPr>
              <a:xfrm>
                <a:off x="228600" y="123567"/>
                <a:ext cx="8686800" cy="6935232"/>
              </a:xfrm>
              <a:prstGeom prst="rect">
                <a:avLst/>
              </a:prstGeom>
              <a:blipFill>
                <a:blip r:embed="rId2"/>
                <a:stretch>
                  <a:fillRect l="-632" t="-791" r="-561"/>
                </a:stretch>
              </a:blipFill>
            </p:spPr>
            <p:txBody>
              <a:bodyPr/>
              <a:lstStyle/>
              <a:p>
                <a:r>
                  <a:rPr lang="en-IN">
                    <a:noFill/>
                  </a:rPr>
                  <a:t> </a:t>
                </a:r>
              </a:p>
            </p:txBody>
          </p:sp>
        </mc:Fallback>
      </mc:AlternateContent>
    </p:spTree>
    <p:extLst>
      <p:ext uri="{BB962C8B-B14F-4D97-AF65-F5344CB8AC3E}">
        <p14:creationId xmlns:p14="http://schemas.microsoft.com/office/powerpoint/2010/main" xmlns="" val="384333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FF9FD0C-64EE-2AD1-D70C-B58290961522}"/>
              </a:ext>
            </a:extLst>
          </p:cNvPr>
          <p:cNvSpPr txBox="1"/>
          <p:nvPr/>
        </p:nvSpPr>
        <p:spPr>
          <a:xfrm>
            <a:off x="304800" y="152400"/>
            <a:ext cx="8610600" cy="6124754"/>
          </a:xfrm>
          <a:prstGeom prst="rect">
            <a:avLst/>
          </a:prstGeom>
          <a:noFill/>
        </p:spPr>
        <p:txBody>
          <a:bodyPr wrap="square">
            <a:spAutoFit/>
          </a:bodyPr>
          <a:lstStyle/>
          <a:p>
            <a:pPr algn="ct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 GENERALISED CONCEPT OF ACIDS AND BASES</a:t>
            </a:r>
            <a:endParaRPr lang="en-IN"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All the theories basically sound the same fundamental tone. An acid is defined as a positive ion (which may be a proton or the cation of the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autoionised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products of the solvent) donor or the acceptor of a negative ion (which may be simple electron(s) or electron pair or anions). Similarly, a base is defined as a negative ion donor or as a positive ion acceptor.</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Thus we can conclude that the positive character of a species measures its acid function and it decreases in a reaction with a base, while the negative character of a species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characterises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its basic function which decrease in a reaction with an acid. Thus the species having the highest positive charge density is the strongest acid while the species having the highest negative charge density is the strongest base.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002525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31C781C-9B6C-D0EF-BB14-E89F7300B39B}"/>
              </a:ext>
            </a:extLst>
          </p:cNvPr>
          <p:cNvSpPr txBox="1"/>
          <p:nvPr/>
        </p:nvSpPr>
        <p:spPr>
          <a:xfrm>
            <a:off x="381000" y="0"/>
            <a:ext cx="8382000" cy="6832640"/>
          </a:xfrm>
          <a:prstGeom prst="rect">
            <a:avLst/>
          </a:prstGeom>
          <a:noFill/>
        </p:spPr>
        <p:txBody>
          <a:bodyPr wrap="square">
            <a:spAutoFit/>
          </a:bodyPr>
          <a:lstStyle/>
          <a:p>
            <a:pPr algn="ct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CONCEPT OF ULTIMATE ACIDS AND BASES</a:t>
            </a:r>
            <a:endParaRPr lang="en-IN"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acidic or basic function can be interpreted in terms of positive or negative charge reacting site under consideration.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Hence, the species having the highest positive charge density is definitely the strongest acid.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Thus the proton appears to be the strongest one. But the bare proton never exists. It is too strong to coexist without interacting with a substance having some electron cloud. It can interact even with the weakest base like the noble gas atom.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Thus the protons are considered as the ultimate acids.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Similarly, the species having the highest negative charge density is the strongest base. Apparently, the bare electron i.e. the complement of the proton is the ultimate base. Though free electron can’t exist, solvated electron can exist.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31712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7691E5C8-7E5E-CF9E-EFD9-41F42ADCE2C2}"/>
                  </a:ext>
                </a:extLst>
              </p:cNvPr>
              <p:cNvSpPr txBox="1"/>
              <p:nvPr/>
            </p:nvSpPr>
            <p:spPr>
              <a:xfrm>
                <a:off x="533400" y="0"/>
                <a:ext cx="8229600" cy="6783908"/>
              </a:xfrm>
              <a:prstGeom prst="rect">
                <a:avLst/>
              </a:prstGeom>
              <a:noFill/>
            </p:spPr>
            <p:txBody>
              <a:bodyPr wrap="square">
                <a:spAutoFit/>
              </a:bodyPr>
              <a:lstStyle/>
              <a:p>
                <a:pPr lvl="0" algn="ctr">
                  <a:lnSpc>
                    <a:spcPct val="150000"/>
                  </a:lnSpc>
                </a:pPr>
                <a:r>
                  <a:rPr lang="en-US" sz="36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&amp; pOH</a:t>
                </a:r>
              </a:p>
              <a:p>
                <a:pPr lvl="0" algn="ctr">
                  <a:lnSpc>
                    <a:spcPct val="150000"/>
                  </a:lnSpc>
                </a:pPr>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gn="just">
                  <a:lnSpc>
                    <a:spcPct val="107000"/>
                  </a:lnSpc>
                  <a:spcAft>
                    <a:spcPts val="800"/>
                  </a:spcAft>
                </a:pPr>
                <a:r>
                  <a:rPr lang="en-US" sz="2300" dirty="0">
                    <a:solidFill>
                      <a:srgbClr val="000000"/>
                    </a:solidFill>
                    <a:effectLst/>
                    <a:latin typeface="Times New Roman" panose="02020603050405020304" pitchFamily="18" charset="0"/>
                    <a:ea typeface="Arial Unicode MS"/>
                  </a:rPr>
                  <a:t>The pH scale is used to measure the acidity or alkalinity of a solution. </a:t>
                </a:r>
                <a:r>
                  <a:rPr lang="en-US" sz="2300" b="1" dirty="0">
                    <a:solidFill>
                      <a:srgbClr val="000000"/>
                    </a:solidFill>
                    <a:effectLst/>
                    <a:latin typeface="Times New Roman" panose="02020603050405020304" pitchFamily="18" charset="0"/>
                    <a:ea typeface="Arial Unicode MS"/>
                  </a:rPr>
                  <a:t>Sorensen</a:t>
                </a:r>
                <a:r>
                  <a:rPr lang="en-US" sz="2300" dirty="0">
                    <a:solidFill>
                      <a:srgbClr val="000000"/>
                    </a:solidFill>
                    <a:effectLst/>
                    <a:latin typeface="Times New Roman" panose="02020603050405020304" pitchFamily="18" charset="0"/>
                    <a:ea typeface="Arial Unicode MS"/>
                  </a:rPr>
                  <a:t> suggested a new way of expressing the concentration of H</a:t>
                </a:r>
                <a:r>
                  <a:rPr lang="en-US" sz="2300" baseline="30000" dirty="0">
                    <a:solidFill>
                      <a:srgbClr val="000000"/>
                    </a:solidFill>
                    <a:effectLst/>
                    <a:latin typeface="Times New Roman" panose="02020603050405020304" pitchFamily="18" charset="0"/>
                    <a:ea typeface="Arial Unicode MS"/>
                  </a:rPr>
                  <a:t>+</a:t>
                </a:r>
                <a:r>
                  <a:rPr lang="en-US" sz="2300" dirty="0">
                    <a:solidFill>
                      <a:srgbClr val="000000"/>
                    </a:solidFill>
                    <a:effectLst/>
                    <a:latin typeface="Times New Roman" panose="02020603050405020304" pitchFamily="18" charset="0"/>
                    <a:ea typeface="Arial Unicode MS"/>
                  </a:rPr>
                  <a:t> ion in logarithmic form. The pH of a solution is defined as the negative logarithm to base 10 of the activity (</a:t>
                </a:r>
                <a14:m>
                  <m:oMath xmlns:m="http://schemas.openxmlformats.org/officeDocument/2006/math">
                    <m:sSub>
                      <m:sSubPr>
                        <m:ctrlPr>
                          <a:rPr lang="en-IN" sz="2300" i="1">
                            <a:solidFill>
                              <a:srgbClr val="000000"/>
                            </a:solidFill>
                            <a:effectLst/>
                            <a:latin typeface="Cambria Math" panose="02040503050406030204" pitchFamily="18" charset="0"/>
                            <a:ea typeface="Arial Unicode MS"/>
                          </a:rPr>
                        </m:ctrlPr>
                      </m:sSubPr>
                      <m:e>
                        <m:r>
                          <m:rPr>
                            <m:sty m:val="p"/>
                          </m:rPr>
                          <a:rPr lang="en-US" sz="2300">
                            <a:solidFill>
                              <a:srgbClr val="000000"/>
                            </a:solidFill>
                            <a:effectLst/>
                            <a:latin typeface="Cambria Math" panose="02040503050406030204" pitchFamily="18" charset="0"/>
                            <a:ea typeface="Arial Unicode MS"/>
                          </a:rPr>
                          <m:t>a</m:t>
                        </m:r>
                      </m:e>
                      <m:sub>
                        <m:sSup>
                          <m:sSupPr>
                            <m:ctrlPr>
                              <a:rPr lang="en-IN" sz="2300" i="1">
                                <a:solidFill>
                                  <a:srgbClr val="000000"/>
                                </a:solidFill>
                                <a:effectLst/>
                                <a:latin typeface="Cambria Math" panose="02040503050406030204" pitchFamily="18" charset="0"/>
                                <a:ea typeface="Arial Unicode MS"/>
                              </a:rPr>
                            </m:ctrlPr>
                          </m:sSupPr>
                          <m:e>
                            <m:r>
                              <m:rPr>
                                <m:sty m:val="p"/>
                              </m:rPr>
                              <a:rPr lang="en-US" sz="2300">
                                <a:solidFill>
                                  <a:srgbClr val="000000"/>
                                </a:solidFill>
                                <a:effectLst/>
                                <a:latin typeface="Cambria Math" panose="02040503050406030204" pitchFamily="18" charset="0"/>
                                <a:ea typeface="Arial Unicode MS"/>
                              </a:rPr>
                              <m:t>H</m:t>
                            </m:r>
                          </m:e>
                          <m:sup>
                            <m:r>
                              <a:rPr lang="en-US" sz="2300">
                                <a:solidFill>
                                  <a:srgbClr val="000000"/>
                                </a:solidFill>
                                <a:effectLst/>
                                <a:latin typeface="Cambria Math" panose="02040503050406030204" pitchFamily="18" charset="0"/>
                                <a:ea typeface="Arial Unicode MS"/>
                              </a:rPr>
                              <m:t>+</m:t>
                            </m:r>
                          </m:sup>
                        </m:sSup>
                      </m:sub>
                    </m:sSub>
                  </m:oMath>
                </a14:m>
                <a:r>
                  <a:rPr lang="en-US" sz="2300" dirty="0">
                    <a:solidFill>
                      <a:srgbClr val="000000"/>
                    </a:solidFill>
                    <a:effectLst/>
                    <a:latin typeface="Times New Roman" panose="02020603050405020304" pitchFamily="18" charset="0"/>
                    <a:ea typeface="Arial Unicode MS"/>
                  </a:rPr>
                  <a:t>) of hydrogen ion.  </a:t>
                </a:r>
                <a:endParaRPr lang="en-IN" sz="2300" dirty="0">
                  <a:effectLst/>
                  <a:latin typeface="Times New Roman" panose="02020603050405020304" pitchFamily="18" charset="0"/>
                  <a:ea typeface="Arial Unicode MS"/>
                </a:endParaRPr>
              </a:p>
              <a:p>
                <a:pPr>
                  <a:lnSpc>
                    <a:spcPct val="107000"/>
                  </a:lnSpc>
                  <a:spcAft>
                    <a:spcPts val="800"/>
                  </a:spcAft>
                </a:pPr>
                <a:r>
                  <a:rPr lang="en-US" sz="2300" b="1" dirty="0">
                    <a:solidFill>
                      <a:srgbClr val="000000"/>
                    </a:solidFill>
                    <a:effectLst/>
                    <a:latin typeface="Times New Roman" panose="02020603050405020304" pitchFamily="18" charset="0"/>
                    <a:ea typeface="Arial Unicode MS"/>
                  </a:rPr>
                  <a:t>pH = -log</a:t>
                </a:r>
                <a:r>
                  <a:rPr lang="en-US" sz="2300" b="1" baseline="-25000" dirty="0">
                    <a:solidFill>
                      <a:srgbClr val="000000"/>
                    </a:solidFill>
                    <a:effectLst/>
                    <a:latin typeface="Times New Roman" panose="02020603050405020304" pitchFamily="18" charset="0"/>
                    <a:ea typeface="Arial Unicode MS"/>
                  </a:rPr>
                  <a:t>10</a:t>
                </a:r>
                <a:r>
                  <a:rPr lang="en-US" sz="23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300" b="1" i="1">
                            <a:solidFill>
                              <a:srgbClr val="000000"/>
                            </a:solidFill>
                            <a:effectLst/>
                            <a:latin typeface="Cambria Math" panose="02040503050406030204" pitchFamily="18" charset="0"/>
                            <a:ea typeface="Arial Unicode MS"/>
                          </a:rPr>
                        </m:ctrlPr>
                      </m:sSubPr>
                      <m:e>
                        <m:r>
                          <a:rPr lang="en-US" sz="2300" b="1" i="1">
                            <a:solidFill>
                              <a:srgbClr val="000000"/>
                            </a:solidFill>
                            <a:effectLst/>
                            <a:latin typeface="Cambria Math" panose="02040503050406030204" pitchFamily="18" charset="0"/>
                            <a:ea typeface="Arial Unicode MS"/>
                          </a:rPr>
                          <m:t>𝐚</m:t>
                        </m:r>
                      </m:e>
                      <m:sub>
                        <m:sSup>
                          <m:sSupPr>
                            <m:ctrlPr>
                              <a:rPr lang="en-IN" sz="2300" b="1" i="1">
                                <a:solidFill>
                                  <a:srgbClr val="000000"/>
                                </a:solidFill>
                                <a:effectLst/>
                                <a:latin typeface="Cambria Math" panose="02040503050406030204" pitchFamily="18" charset="0"/>
                                <a:ea typeface="Arial Unicode MS"/>
                              </a:rPr>
                            </m:ctrlPr>
                          </m:sSupPr>
                          <m:e>
                            <m:r>
                              <a:rPr lang="en-US" sz="2300" b="1" i="1">
                                <a:solidFill>
                                  <a:srgbClr val="000000"/>
                                </a:solidFill>
                                <a:effectLst/>
                                <a:latin typeface="Cambria Math" panose="02040503050406030204" pitchFamily="18" charset="0"/>
                                <a:ea typeface="Arial Unicode MS"/>
                              </a:rPr>
                              <m:t>𝐇</m:t>
                            </m:r>
                          </m:e>
                          <m:sup>
                            <m:r>
                              <a:rPr lang="en-US" sz="2300" b="1">
                                <a:solidFill>
                                  <a:srgbClr val="000000"/>
                                </a:solidFill>
                                <a:effectLst/>
                                <a:latin typeface="Cambria Math" panose="02040503050406030204" pitchFamily="18" charset="0"/>
                                <a:ea typeface="Arial Unicode MS"/>
                              </a:rPr>
                              <m:t>+</m:t>
                            </m:r>
                          </m:sup>
                        </m:sSup>
                      </m:sub>
                    </m:sSub>
                  </m:oMath>
                </a14:m>
                <a:r>
                  <a:rPr lang="en-US" sz="2300" b="1" dirty="0">
                    <a:solidFill>
                      <a:srgbClr val="000000"/>
                    </a:solidFill>
                    <a:effectLst/>
                    <a:latin typeface="Times New Roman" panose="02020603050405020304" pitchFamily="18" charset="0"/>
                    <a:ea typeface="Times New Roman" panose="02020603050405020304" pitchFamily="18" charset="0"/>
                  </a:rPr>
                  <a:t> or </a:t>
                </a:r>
                <a14:m>
                  <m:oMath xmlns:m="http://schemas.openxmlformats.org/officeDocument/2006/math">
                    <m:sSub>
                      <m:sSubPr>
                        <m:ctrlPr>
                          <a:rPr lang="en-IN" sz="2300" b="1" i="1">
                            <a:solidFill>
                              <a:srgbClr val="000000"/>
                            </a:solidFill>
                            <a:effectLst/>
                            <a:latin typeface="Cambria Math" panose="02040503050406030204" pitchFamily="18" charset="0"/>
                            <a:ea typeface="Arial Unicode MS"/>
                          </a:rPr>
                        </m:ctrlPr>
                      </m:sSubPr>
                      <m:e>
                        <m:r>
                          <a:rPr lang="en-US" sz="2300" b="1" i="1">
                            <a:solidFill>
                              <a:srgbClr val="000000"/>
                            </a:solidFill>
                            <a:effectLst/>
                            <a:latin typeface="Cambria Math" panose="02040503050406030204" pitchFamily="18" charset="0"/>
                            <a:ea typeface="Arial Unicode MS"/>
                          </a:rPr>
                          <m:t>𝐚</m:t>
                        </m:r>
                      </m:e>
                      <m:sub>
                        <m:sSup>
                          <m:sSupPr>
                            <m:ctrlPr>
                              <a:rPr lang="en-IN" sz="2300" b="1" i="1">
                                <a:solidFill>
                                  <a:srgbClr val="000000"/>
                                </a:solidFill>
                                <a:effectLst/>
                                <a:latin typeface="Cambria Math" panose="02040503050406030204" pitchFamily="18" charset="0"/>
                                <a:ea typeface="Arial Unicode MS"/>
                              </a:rPr>
                            </m:ctrlPr>
                          </m:sSupPr>
                          <m:e>
                            <m:r>
                              <a:rPr lang="en-US" sz="2300" b="1" i="1">
                                <a:solidFill>
                                  <a:srgbClr val="000000"/>
                                </a:solidFill>
                                <a:effectLst/>
                                <a:latin typeface="Cambria Math" panose="02040503050406030204" pitchFamily="18" charset="0"/>
                                <a:ea typeface="Arial Unicode MS"/>
                              </a:rPr>
                              <m:t>𝐇</m:t>
                            </m:r>
                          </m:e>
                          <m:sup>
                            <m:r>
                              <a:rPr lang="en-US" sz="2300" b="1">
                                <a:solidFill>
                                  <a:srgbClr val="000000"/>
                                </a:solidFill>
                                <a:effectLst/>
                                <a:latin typeface="Cambria Math" panose="02040503050406030204" pitchFamily="18" charset="0"/>
                                <a:ea typeface="Arial Unicode MS"/>
                              </a:rPr>
                              <m:t>+</m:t>
                            </m:r>
                          </m:sup>
                        </m:sSup>
                      </m:sub>
                    </m:sSub>
                  </m:oMath>
                </a14:m>
                <a:r>
                  <a:rPr lang="en-US" sz="23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300" b="1" i="1">
                            <a:solidFill>
                              <a:srgbClr val="000000"/>
                            </a:solidFill>
                            <a:effectLst/>
                            <a:latin typeface="Cambria Math" panose="02040503050406030204" pitchFamily="18" charset="0"/>
                            <a:ea typeface="Times New Roman" panose="02020603050405020304" pitchFamily="18" charset="0"/>
                          </a:rPr>
                        </m:ctrlPr>
                      </m:sSupPr>
                      <m:e>
                        <m:r>
                          <a:rPr lang="en-US" sz="2300" b="1" i="1">
                            <a:solidFill>
                              <a:srgbClr val="000000"/>
                            </a:solidFill>
                            <a:effectLst/>
                            <a:latin typeface="Cambria Math" panose="02040503050406030204" pitchFamily="18" charset="0"/>
                            <a:ea typeface="Times New Roman" panose="02020603050405020304" pitchFamily="18" charset="0"/>
                          </a:rPr>
                          <m:t>𝟏𝟎</m:t>
                        </m:r>
                      </m:e>
                      <m:sup>
                        <m:r>
                          <a:rPr lang="en-US" sz="2300" b="1" i="1">
                            <a:solidFill>
                              <a:srgbClr val="000000"/>
                            </a:solidFill>
                            <a:effectLst/>
                            <a:latin typeface="Cambria Math" panose="02040503050406030204" pitchFamily="18" charset="0"/>
                            <a:ea typeface="Times New Roman" panose="02020603050405020304" pitchFamily="18" charset="0"/>
                          </a:rPr>
                          <m:t>−</m:t>
                        </m:r>
                        <m:r>
                          <a:rPr lang="en-US" sz="2300" b="1" i="1">
                            <a:solidFill>
                              <a:srgbClr val="000000"/>
                            </a:solidFill>
                            <a:effectLst/>
                            <a:latin typeface="Cambria Math" panose="02040503050406030204" pitchFamily="18" charset="0"/>
                            <a:ea typeface="Times New Roman" panose="02020603050405020304" pitchFamily="18" charset="0"/>
                          </a:rPr>
                          <m:t>𝐩𝐇</m:t>
                        </m:r>
                      </m:sup>
                    </m:sSup>
                  </m:oMath>
                </a14:m>
                <a:endParaRPr lang="en-IN" sz="2300" dirty="0">
                  <a:effectLst/>
                  <a:latin typeface="Times New Roman" panose="02020603050405020304" pitchFamily="18" charset="0"/>
                  <a:ea typeface="Arial Unicode MS"/>
                </a:endParaRPr>
              </a:p>
              <a:p>
                <a:pPr>
                  <a:lnSpc>
                    <a:spcPct val="107000"/>
                  </a:lnSpc>
                  <a:spcAft>
                    <a:spcPts val="800"/>
                  </a:spcAft>
                </a:pPr>
                <a:r>
                  <a:rPr lang="en-US" sz="2300" b="1" dirty="0">
                    <a:solidFill>
                      <a:srgbClr val="000000"/>
                    </a:solidFill>
                    <a:effectLst/>
                    <a:latin typeface="Times New Roman" panose="02020603050405020304" pitchFamily="18" charset="0"/>
                    <a:ea typeface="Times New Roman" panose="02020603050405020304" pitchFamily="18" charset="0"/>
                  </a:rPr>
                  <a:t>At very dilute solution </a:t>
                </a:r>
                <a14:m>
                  <m:oMath xmlns:m="http://schemas.openxmlformats.org/officeDocument/2006/math">
                    <m:sSub>
                      <m:sSubPr>
                        <m:ctrlPr>
                          <a:rPr lang="en-IN" sz="2300" b="1" i="1">
                            <a:solidFill>
                              <a:srgbClr val="000000"/>
                            </a:solidFill>
                            <a:effectLst/>
                            <a:latin typeface="Cambria Math" panose="02040503050406030204" pitchFamily="18" charset="0"/>
                            <a:ea typeface="Arial Unicode MS"/>
                          </a:rPr>
                        </m:ctrlPr>
                      </m:sSubPr>
                      <m:e>
                        <m:r>
                          <a:rPr lang="en-US" sz="2300" b="1" i="1">
                            <a:solidFill>
                              <a:srgbClr val="000000"/>
                            </a:solidFill>
                            <a:effectLst/>
                            <a:latin typeface="Cambria Math" panose="02040503050406030204" pitchFamily="18" charset="0"/>
                            <a:ea typeface="Arial Unicode MS"/>
                          </a:rPr>
                          <m:t>𝐚</m:t>
                        </m:r>
                      </m:e>
                      <m:sub>
                        <m:sSup>
                          <m:sSupPr>
                            <m:ctrlPr>
                              <a:rPr lang="en-IN" sz="2300" b="1" i="1">
                                <a:solidFill>
                                  <a:srgbClr val="000000"/>
                                </a:solidFill>
                                <a:effectLst/>
                                <a:latin typeface="Cambria Math" panose="02040503050406030204" pitchFamily="18" charset="0"/>
                                <a:ea typeface="Arial Unicode MS"/>
                              </a:rPr>
                            </m:ctrlPr>
                          </m:sSupPr>
                          <m:e>
                            <m:r>
                              <a:rPr lang="en-US" sz="2300" b="1" i="1">
                                <a:solidFill>
                                  <a:srgbClr val="000000"/>
                                </a:solidFill>
                                <a:effectLst/>
                                <a:latin typeface="Cambria Math" panose="02040503050406030204" pitchFamily="18" charset="0"/>
                                <a:ea typeface="Arial Unicode MS"/>
                              </a:rPr>
                              <m:t>𝐇</m:t>
                            </m:r>
                          </m:e>
                          <m:sup>
                            <m:r>
                              <a:rPr lang="en-US" sz="2300" b="1">
                                <a:solidFill>
                                  <a:srgbClr val="000000"/>
                                </a:solidFill>
                                <a:effectLst/>
                                <a:latin typeface="Cambria Math" panose="02040503050406030204" pitchFamily="18" charset="0"/>
                                <a:ea typeface="Arial Unicode MS"/>
                              </a:rPr>
                              <m:t>+</m:t>
                            </m:r>
                          </m:sup>
                        </m:sSup>
                      </m:sub>
                    </m:sSub>
                  </m:oMath>
                </a14:m>
                <a:r>
                  <a:rPr lang="en-US" sz="23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b>
                      <m:sSubPr>
                        <m:ctrlPr>
                          <a:rPr lang="en-IN" sz="2300" b="1" i="1">
                            <a:solidFill>
                              <a:srgbClr val="000000"/>
                            </a:solidFill>
                            <a:effectLst/>
                            <a:latin typeface="Cambria Math" panose="02040503050406030204" pitchFamily="18" charset="0"/>
                            <a:ea typeface="Arial Unicode MS"/>
                          </a:rPr>
                        </m:ctrlPr>
                      </m:sSubPr>
                      <m:e>
                        <m:r>
                          <a:rPr lang="en-US" sz="2300" b="1" i="1">
                            <a:solidFill>
                              <a:srgbClr val="000000"/>
                            </a:solidFill>
                            <a:effectLst/>
                            <a:latin typeface="Cambria Math" panose="02040503050406030204" pitchFamily="18" charset="0"/>
                            <a:ea typeface="Arial Unicode MS"/>
                          </a:rPr>
                          <m:t>𝐜</m:t>
                        </m:r>
                      </m:e>
                      <m:sub>
                        <m:sSup>
                          <m:sSupPr>
                            <m:ctrlPr>
                              <a:rPr lang="en-IN" sz="2300" b="1" i="1">
                                <a:solidFill>
                                  <a:srgbClr val="000000"/>
                                </a:solidFill>
                                <a:effectLst/>
                                <a:latin typeface="Cambria Math" panose="02040503050406030204" pitchFamily="18" charset="0"/>
                                <a:ea typeface="Arial Unicode MS"/>
                              </a:rPr>
                            </m:ctrlPr>
                          </m:sSupPr>
                          <m:e>
                            <m:r>
                              <a:rPr lang="en-US" sz="2300" b="1" i="1">
                                <a:solidFill>
                                  <a:srgbClr val="000000"/>
                                </a:solidFill>
                                <a:effectLst/>
                                <a:latin typeface="Cambria Math" panose="02040503050406030204" pitchFamily="18" charset="0"/>
                                <a:ea typeface="Arial Unicode MS"/>
                              </a:rPr>
                              <m:t>𝐇</m:t>
                            </m:r>
                          </m:e>
                          <m:sup>
                            <m:r>
                              <a:rPr lang="en-US" sz="2300" b="1">
                                <a:solidFill>
                                  <a:srgbClr val="000000"/>
                                </a:solidFill>
                                <a:effectLst/>
                                <a:latin typeface="Cambria Math" panose="02040503050406030204" pitchFamily="18" charset="0"/>
                                <a:ea typeface="Arial Unicode MS"/>
                              </a:rPr>
                              <m:t>+</m:t>
                            </m:r>
                          </m:sup>
                        </m:sSup>
                      </m:sub>
                    </m:sSub>
                  </m:oMath>
                </a14:m>
                <a:r>
                  <a:rPr lang="en-US" sz="2300" b="1" dirty="0">
                    <a:solidFill>
                      <a:srgbClr val="000000"/>
                    </a:solidFill>
                    <a:effectLst/>
                    <a:latin typeface="Times New Roman" panose="02020603050405020304" pitchFamily="18" charset="0"/>
                    <a:ea typeface="Times New Roman" panose="02020603050405020304" pitchFamily="18" charset="0"/>
                  </a:rPr>
                  <a:t>, so at dilute solution we can write </a:t>
                </a:r>
                <a:endParaRPr lang="en-IN" sz="2300" dirty="0">
                  <a:effectLst/>
                  <a:latin typeface="Times New Roman" panose="02020603050405020304" pitchFamily="18" charset="0"/>
                  <a:ea typeface="Arial Unicode MS"/>
                </a:endParaRPr>
              </a:p>
              <a:p>
                <a:pPr>
                  <a:lnSpc>
                    <a:spcPct val="107000"/>
                  </a:lnSpc>
                  <a:spcAft>
                    <a:spcPts val="800"/>
                  </a:spcAft>
                </a:pPr>
                <a:r>
                  <a:rPr lang="en-US" sz="2300" b="1" dirty="0">
                    <a:solidFill>
                      <a:srgbClr val="000000"/>
                    </a:solidFill>
                    <a:effectLst/>
                    <a:latin typeface="Times New Roman" panose="02020603050405020304" pitchFamily="18" charset="0"/>
                    <a:ea typeface="Arial Unicode MS"/>
                  </a:rPr>
                  <a:t>pH = -log</a:t>
                </a:r>
                <a:r>
                  <a:rPr lang="en-US" sz="2300" b="1" baseline="-25000" dirty="0">
                    <a:solidFill>
                      <a:srgbClr val="000000"/>
                    </a:solidFill>
                    <a:effectLst/>
                    <a:latin typeface="Times New Roman" panose="02020603050405020304" pitchFamily="18" charset="0"/>
                    <a:ea typeface="Arial Unicode MS"/>
                  </a:rPr>
                  <a:t>10</a:t>
                </a:r>
                <a:r>
                  <a:rPr lang="en-US" sz="23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300" b="1" i="1">
                            <a:solidFill>
                              <a:srgbClr val="000000"/>
                            </a:solidFill>
                            <a:effectLst/>
                            <a:latin typeface="Cambria Math" panose="02040503050406030204" pitchFamily="18" charset="0"/>
                            <a:ea typeface="Arial Unicode MS"/>
                          </a:rPr>
                        </m:ctrlPr>
                      </m:sSubPr>
                      <m:e>
                        <m:r>
                          <a:rPr lang="en-US" sz="2300" b="1" i="1">
                            <a:solidFill>
                              <a:srgbClr val="000000"/>
                            </a:solidFill>
                            <a:effectLst/>
                            <a:latin typeface="Cambria Math" panose="02040503050406030204" pitchFamily="18" charset="0"/>
                            <a:ea typeface="Arial Unicode MS"/>
                          </a:rPr>
                          <m:t>𝐜</m:t>
                        </m:r>
                      </m:e>
                      <m:sub>
                        <m:sSup>
                          <m:sSupPr>
                            <m:ctrlPr>
                              <a:rPr lang="en-IN" sz="2300" b="1" i="1">
                                <a:solidFill>
                                  <a:srgbClr val="000000"/>
                                </a:solidFill>
                                <a:effectLst/>
                                <a:latin typeface="Cambria Math" panose="02040503050406030204" pitchFamily="18" charset="0"/>
                                <a:ea typeface="Arial Unicode MS"/>
                              </a:rPr>
                            </m:ctrlPr>
                          </m:sSupPr>
                          <m:e>
                            <m:r>
                              <a:rPr lang="en-US" sz="2300" b="1" i="1">
                                <a:solidFill>
                                  <a:srgbClr val="000000"/>
                                </a:solidFill>
                                <a:effectLst/>
                                <a:latin typeface="Cambria Math" panose="02040503050406030204" pitchFamily="18" charset="0"/>
                                <a:ea typeface="Arial Unicode MS"/>
                              </a:rPr>
                              <m:t>𝐇</m:t>
                            </m:r>
                          </m:e>
                          <m:sup>
                            <m:r>
                              <a:rPr lang="en-US" sz="2300" b="1">
                                <a:solidFill>
                                  <a:srgbClr val="000000"/>
                                </a:solidFill>
                                <a:effectLst/>
                                <a:latin typeface="Cambria Math" panose="02040503050406030204" pitchFamily="18" charset="0"/>
                                <a:ea typeface="Arial Unicode MS"/>
                              </a:rPr>
                              <m:t>+</m:t>
                            </m:r>
                          </m:sup>
                        </m:sSup>
                      </m:sub>
                    </m:sSub>
                  </m:oMath>
                </a14:m>
                <a:endParaRPr lang="en-IN" sz="2300" dirty="0">
                  <a:effectLst/>
                  <a:latin typeface="Times New Roman" panose="02020603050405020304" pitchFamily="18" charset="0"/>
                  <a:ea typeface="Arial Unicode MS"/>
                </a:endParaRPr>
              </a:p>
              <a:p>
                <a:pPr algn="just">
                  <a:lnSpc>
                    <a:spcPct val="107000"/>
                  </a:lnSpc>
                  <a:spcAft>
                    <a:spcPts val="800"/>
                  </a:spcAft>
                </a:pPr>
                <a:r>
                  <a:rPr lang="en-US" sz="2300" dirty="0">
                    <a:solidFill>
                      <a:srgbClr val="000000"/>
                    </a:solidFill>
                    <a:effectLst/>
                    <a:latin typeface="Times New Roman" panose="02020603050405020304" pitchFamily="18" charset="0"/>
                    <a:ea typeface="Arial Unicode MS"/>
                  </a:rPr>
                  <a:t>The pH scale has been chosen arbitrarily from 0 to </a:t>
                </a:r>
                <a:r>
                  <a:rPr lang="en-US" sz="2300" dirty="0" err="1">
                    <a:solidFill>
                      <a:srgbClr val="000000"/>
                    </a:solidFill>
                    <a:effectLst/>
                    <a:latin typeface="Times New Roman" panose="02020603050405020304" pitchFamily="18" charset="0"/>
                    <a:ea typeface="Arial Unicode MS"/>
                  </a:rPr>
                  <a:t>pK</a:t>
                </a:r>
                <a:r>
                  <a:rPr lang="en-US" sz="2300" baseline="-25000" dirty="0" err="1">
                    <a:solidFill>
                      <a:srgbClr val="000000"/>
                    </a:solidFill>
                    <a:effectLst/>
                    <a:latin typeface="Times New Roman" panose="02020603050405020304" pitchFamily="18" charset="0"/>
                    <a:ea typeface="Arial Unicode MS"/>
                  </a:rPr>
                  <a:t>AB</a:t>
                </a:r>
                <a:r>
                  <a:rPr lang="en-US" sz="2300" dirty="0">
                    <a:solidFill>
                      <a:srgbClr val="000000"/>
                    </a:solidFill>
                    <a:effectLst/>
                    <a:latin typeface="Times New Roman" panose="02020603050405020304" pitchFamily="18" charset="0"/>
                    <a:ea typeface="Arial Unicode MS"/>
                  </a:rPr>
                  <a:t> (for AB)</a:t>
                </a:r>
                <a:r>
                  <a:rPr lang="en-US" sz="2300" baseline="-25000" dirty="0">
                    <a:solidFill>
                      <a:srgbClr val="000000"/>
                    </a:solidFill>
                    <a:effectLst/>
                    <a:latin typeface="Times New Roman" panose="02020603050405020304" pitchFamily="18" charset="0"/>
                    <a:ea typeface="Arial Unicode MS"/>
                  </a:rPr>
                  <a:t>. </a:t>
                </a:r>
                <a:r>
                  <a:rPr lang="en-US" sz="2300" dirty="0">
                    <a:solidFill>
                      <a:srgbClr val="000000"/>
                    </a:solidFill>
                    <a:effectLst/>
                    <a:latin typeface="Times New Roman" panose="02020603050405020304" pitchFamily="18" charset="0"/>
                    <a:ea typeface="Arial Unicode MS"/>
                  </a:rPr>
                  <a:t>The neutral point of the pH scale is </a:t>
                </a:r>
                <a14:m>
                  <m:oMath xmlns:m="http://schemas.openxmlformats.org/officeDocument/2006/math">
                    <m:f>
                      <m:fPr>
                        <m:ctrlPr>
                          <a:rPr lang="en-IN" sz="2300" i="1">
                            <a:solidFill>
                              <a:srgbClr val="000000"/>
                            </a:solidFill>
                            <a:effectLst/>
                            <a:latin typeface="Cambria Math" panose="02040503050406030204" pitchFamily="18" charset="0"/>
                            <a:ea typeface="Arial Unicode MS"/>
                          </a:rPr>
                        </m:ctrlPr>
                      </m:fPr>
                      <m:num>
                        <m:r>
                          <a:rPr lang="en-US" sz="2300">
                            <a:solidFill>
                              <a:srgbClr val="000000"/>
                            </a:solidFill>
                            <a:effectLst/>
                            <a:latin typeface="Cambria Math" panose="02040503050406030204" pitchFamily="18" charset="0"/>
                            <a:ea typeface="Arial Unicode MS"/>
                          </a:rPr>
                          <m:t>1</m:t>
                        </m:r>
                      </m:num>
                      <m:den>
                        <m:r>
                          <a:rPr lang="en-US" sz="2300">
                            <a:solidFill>
                              <a:srgbClr val="000000"/>
                            </a:solidFill>
                            <a:effectLst/>
                            <a:latin typeface="Cambria Math" panose="02040503050406030204" pitchFamily="18" charset="0"/>
                            <a:ea typeface="Arial Unicode MS"/>
                          </a:rPr>
                          <m:t>2</m:t>
                        </m:r>
                      </m:den>
                    </m:f>
                  </m:oMath>
                </a14:m>
                <a:r>
                  <a:rPr lang="en-US" sz="2300" dirty="0">
                    <a:solidFill>
                      <a:srgbClr val="000000"/>
                    </a:solidFill>
                    <a:effectLst/>
                    <a:latin typeface="Times New Roman" panose="02020603050405020304" pitchFamily="18" charset="0"/>
                    <a:ea typeface="Arial Unicode MS"/>
                  </a:rPr>
                  <a:t> </a:t>
                </a:r>
                <a:r>
                  <a:rPr lang="en-US" sz="2300" dirty="0" err="1">
                    <a:solidFill>
                      <a:srgbClr val="000000"/>
                    </a:solidFill>
                    <a:effectLst/>
                    <a:latin typeface="Times New Roman" panose="02020603050405020304" pitchFamily="18" charset="0"/>
                    <a:ea typeface="Arial Unicode MS"/>
                  </a:rPr>
                  <a:t>pK</a:t>
                </a:r>
                <a:r>
                  <a:rPr lang="en-US" sz="2300" baseline="-25000" dirty="0" err="1">
                    <a:solidFill>
                      <a:srgbClr val="000000"/>
                    </a:solidFill>
                    <a:effectLst/>
                    <a:latin typeface="Times New Roman" panose="02020603050405020304" pitchFamily="18" charset="0"/>
                    <a:ea typeface="Arial Unicode MS"/>
                  </a:rPr>
                  <a:t>AB</a:t>
                </a:r>
                <a:endParaRPr lang="en-IN" sz="2300" dirty="0">
                  <a:effectLst/>
                  <a:latin typeface="Times New Roman" panose="02020603050405020304" pitchFamily="18" charset="0"/>
                  <a:ea typeface="Arial Unicode MS"/>
                </a:endParaRPr>
              </a:p>
              <a:p>
                <a:pPr algn="just">
                  <a:lnSpc>
                    <a:spcPct val="107000"/>
                  </a:lnSpc>
                  <a:spcAft>
                    <a:spcPts val="800"/>
                  </a:spcAft>
                </a:pPr>
                <a:r>
                  <a:rPr lang="en-US" sz="2300" dirty="0">
                    <a:solidFill>
                      <a:srgbClr val="000000"/>
                    </a:solidFill>
                    <a:effectLst/>
                    <a:latin typeface="Times New Roman" panose="02020603050405020304" pitchFamily="18" charset="0"/>
                    <a:ea typeface="Arial Unicode MS"/>
                  </a:rPr>
                  <a:t>Where AB </a:t>
                </a:r>
                <a14:m>
                  <m:oMath xmlns:m="http://schemas.openxmlformats.org/officeDocument/2006/math">
                    <m:r>
                      <a:rPr lang="en-US" sz="2300">
                        <a:solidFill>
                          <a:srgbClr val="000000"/>
                        </a:solidFill>
                        <a:effectLst/>
                        <a:highlight>
                          <a:srgbClr val="FFFFFF"/>
                        </a:highlight>
                        <a:latin typeface="Cambria Math" panose="02040503050406030204" pitchFamily="18" charset="0"/>
                        <a:ea typeface="Arial Unicode MS"/>
                      </a:rPr>
                      <m:t>⇌</m:t>
                    </m:r>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A</m:t>
                        </m:r>
                      </m:e>
                      <m:sup>
                        <m:r>
                          <a:rPr lang="en-US" sz="23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B</m:t>
                        </m:r>
                      </m:e>
                      <m:sup>
                        <m:r>
                          <a:rPr lang="en-US" sz="23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K</a:t>
                </a:r>
                <a:r>
                  <a:rPr lang="en-US" sz="23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AB</a:t>
                </a:r>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A</m:t>
                        </m:r>
                      </m:e>
                      <m:sup>
                        <m:r>
                          <a:rPr lang="en-US" sz="23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B</m:t>
                        </m:r>
                      </m:e>
                      <m:sup>
                        <m:r>
                          <a:rPr lang="en-US" sz="23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300" dirty="0" err="1">
                    <a:solidFill>
                      <a:srgbClr val="000000"/>
                    </a:solidFill>
                    <a:effectLst/>
                    <a:highlight>
                      <a:srgbClr val="FFFFFF"/>
                    </a:highlight>
                    <a:latin typeface="Times New Roman" panose="02020603050405020304" pitchFamily="18" charset="0"/>
                    <a:ea typeface="Times New Roman" panose="02020603050405020304" pitchFamily="18" charset="0"/>
                  </a:rPr>
                  <a:t>pA</a:t>
                </a:r>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r>
                  <a:rPr lang="en-US" sz="2300" dirty="0" err="1">
                    <a:solidFill>
                      <a:srgbClr val="000000"/>
                    </a:solidFill>
                    <a:effectLst/>
                    <a:highlight>
                      <a:srgbClr val="FFFFFF"/>
                    </a:highlight>
                    <a:latin typeface="Times New Roman" panose="02020603050405020304" pitchFamily="18" charset="0"/>
                    <a:ea typeface="Times New Roman" panose="02020603050405020304" pitchFamily="18" charset="0"/>
                  </a:rPr>
                  <a:t>pB</a:t>
                </a:r>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r>
                  <a:rPr lang="en-US" sz="2300" dirty="0" err="1">
                    <a:solidFill>
                      <a:srgbClr val="000000"/>
                    </a:solidFill>
                    <a:effectLst/>
                    <a:latin typeface="Times New Roman" panose="02020603050405020304" pitchFamily="18" charset="0"/>
                    <a:ea typeface="Arial Unicode MS"/>
                  </a:rPr>
                  <a:t>pK</a:t>
                </a:r>
                <a:r>
                  <a:rPr lang="en-US" sz="2300" baseline="-25000" dirty="0" err="1">
                    <a:solidFill>
                      <a:srgbClr val="000000"/>
                    </a:solidFill>
                    <a:effectLst/>
                    <a:latin typeface="Times New Roman" panose="02020603050405020304" pitchFamily="18" charset="0"/>
                    <a:ea typeface="Arial Unicode MS"/>
                  </a:rPr>
                  <a:t>AB</a:t>
                </a:r>
                <a:endParaRPr lang="en-IN" sz="2300" dirty="0">
                  <a:effectLst/>
                  <a:latin typeface="Times New Roman" panose="02020603050405020304" pitchFamily="18" charset="0"/>
                  <a:ea typeface="Arial Unicode MS"/>
                </a:endParaRPr>
              </a:p>
              <a:p>
                <a:pPr algn="just">
                  <a:lnSpc>
                    <a:spcPct val="107000"/>
                  </a:lnSpc>
                  <a:spcAft>
                    <a:spcPts val="800"/>
                  </a:spcAft>
                </a:pPr>
                <a:r>
                  <a:rPr lang="en-US" sz="2300" dirty="0">
                    <a:solidFill>
                      <a:srgbClr val="000000"/>
                    </a:solidFill>
                    <a:effectLst/>
                    <a:latin typeface="Times New Roman" panose="02020603050405020304" pitchFamily="18" charset="0"/>
                    <a:ea typeface="Arial Unicode MS"/>
                  </a:rPr>
                  <a:t>For H</a:t>
                </a:r>
                <a:r>
                  <a:rPr lang="en-US" sz="2300" baseline="-25000" dirty="0">
                    <a:solidFill>
                      <a:srgbClr val="000000"/>
                    </a:solidFill>
                    <a:effectLst/>
                    <a:latin typeface="Times New Roman" panose="02020603050405020304" pitchFamily="18" charset="0"/>
                    <a:ea typeface="Arial Unicode MS"/>
                  </a:rPr>
                  <a:t>2</a:t>
                </a:r>
                <a:r>
                  <a:rPr lang="en-US" sz="2300" dirty="0">
                    <a:solidFill>
                      <a:srgbClr val="000000"/>
                    </a:solidFill>
                    <a:effectLst/>
                    <a:latin typeface="Times New Roman" panose="02020603050405020304" pitchFamily="18" charset="0"/>
                    <a:ea typeface="Arial Unicode MS"/>
                  </a:rPr>
                  <a:t>O, H</a:t>
                </a:r>
                <a:r>
                  <a:rPr lang="en-US" sz="2300" baseline="-25000" dirty="0">
                    <a:solidFill>
                      <a:srgbClr val="000000"/>
                    </a:solidFill>
                    <a:effectLst/>
                    <a:latin typeface="Times New Roman" panose="02020603050405020304" pitchFamily="18" charset="0"/>
                    <a:ea typeface="Arial Unicode MS"/>
                  </a:rPr>
                  <a:t>2</a:t>
                </a:r>
                <a:r>
                  <a:rPr lang="en-US" sz="2300" dirty="0">
                    <a:solidFill>
                      <a:srgbClr val="000000"/>
                    </a:solidFill>
                    <a:effectLst/>
                    <a:latin typeface="Times New Roman" panose="02020603050405020304" pitchFamily="18" charset="0"/>
                    <a:ea typeface="Arial Unicode MS"/>
                  </a:rPr>
                  <a:t>O </a:t>
                </a:r>
                <a14:m>
                  <m:oMath xmlns:m="http://schemas.openxmlformats.org/officeDocument/2006/math">
                    <m:r>
                      <a:rPr lang="en-US" sz="2300">
                        <a:solidFill>
                          <a:srgbClr val="000000"/>
                        </a:solidFill>
                        <a:effectLst/>
                        <a:highlight>
                          <a:srgbClr val="FFFFFF"/>
                        </a:highlight>
                        <a:latin typeface="Cambria Math" panose="02040503050406030204" pitchFamily="18" charset="0"/>
                        <a:ea typeface="Arial Unicode MS"/>
                      </a:rPr>
                      <m:t>⇌</m:t>
                    </m:r>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3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3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K</a:t>
                </a:r>
                <a:r>
                  <a:rPr lang="en-US" sz="23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H2O</a:t>
                </a:r>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H</m:t>
                    </m:r>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3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pH + pOH = </a:t>
                </a:r>
                <a:r>
                  <a:rPr lang="en-US" sz="2300" dirty="0" err="1">
                    <a:solidFill>
                      <a:srgbClr val="000000"/>
                    </a:solidFill>
                    <a:effectLst/>
                    <a:latin typeface="Times New Roman" panose="02020603050405020304" pitchFamily="18" charset="0"/>
                    <a:ea typeface="Arial Unicode MS"/>
                  </a:rPr>
                  <a:t>pK</a:t>
                </a:r>
                <a:r>
                  <a:rPr lang="en-US" sz="2300" baseline="-25000" dirty="0" err="1">
                    <a:solidFill>
                      <a:srgbClr val="000000"/>
                    </a:solidFill>
                    <a:effectLst/>
                    <a:latin typeface="Times New Roman" panose="02020603050405020304" pitchFamily="18" charset="0"/>
                    <a:ea typeface="Arial Unicode MS"/>
                  </a:rPr>
                  <a:t>w</a:t>
                </a:r>
                <a:endParaRPr lang="en-IN" sz="2300" dirty="0">
                  <a:effectLst/>
                  <a:latin typeface="Times New Roman" panose="02020603050405020304" pitchFamily="18" charset="0"/>
                  <a:ea typeface="Arial Unicode MS"/>
                </a:endParaRPr>
              </a:p>
            </p:txBody>
          </p:sp>
        </mc:Choice>
        <mc:Fallback>
          <p:sp>
            <p:nvSpPr>
              <p:cNvPr id="3" name="TextBox 2">
                <a:extLst>
                  <a:ext uri="{FF2B5EF4-FFF2-40B4-BE49-F238E27FC236}">
                    <a16:creationId xmlns:a16="http://schemas.microsoft.com/office/drawing/2014/main" xmlns="" xmlns:a14="http://schemas.microsoft.com/office/drawing/2010/main" id="{7691E5C8-7E5E-CF9E-EFD9-41F42ADCE2C2}"/>
                  </a:ext>
                </a:extLst>
              </p:cNvPr>
              <p:cNvSpPr txBox="1">
                <a:spLocks noRot="1" noChangeAspect="1" noMove="1" noResize="1" noEditPoints="1" noAdjustHandles="1" noChangeArrowheads="1" noChangeShapeType="1" noTextEdit="1"/>
              </p:cNvSpPr>
              <p:nvPr/>
            </p:nvSpPr>
            <p:spPr>
              <a:xfrm>
                <a:off x="533400" y="0"/>
                <a:ext cx="8229600" cy="6783908"/>
              </a:xfrm>
              <a:prstGeom prst="rect">
                <a:avLst/>
              </a:prstGeom>
              <a:blipFill>
                <a:blip r:embed="rId2"/>
                <a:stretch>
                  <a:fillRect l="-1111" r="-1037" b="-988"/>
                </a:stretch>
              </a:blipFill>
            </p:spPr>
            <p:txBody>
              <a:bodyPr/>
              <a:lstStyle/>
              <a:p>
                <a:r>
                  <a:rPr lang="en-IN">
                    <a:noFill/>
                  </a:rPr>
                  <a:t> </a:t>
                </a:r>
              </a:p>
            </p:txBody>
          </p:sp>
        </mc:Fallback>
      </mc:AlternateContent>
    </p:spTree>
    <p:extLst>
      <p:ext uri="{BB962C8B-B14F-4D97-AF65-F5344CB8AC3E}">
        <p14:creationId xmlns:p14="http://schemas.microsoft.com/office/powerpoint/2010/main" xmlns="" val="912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7691E5C8-7E5E-CF9E-EFD9-41F42ADCE2C2}"/>
                  </a:ext>
                </a:extLst>
              </p:cNvPr>
              <p:cNvSpPr txBox="1"/>
              <p:nvPr/>
            </p:nvSpPr>
            <p:spPr>
              <a:xfrm>
                <a:off x="533400" y="0"/>
                <a:ext cx="8229600" cy="6462923"/>
              </a:xfrm>
              <a:prstGeom prst="rect">
                <a:avLst/>
              </a:prstGeom>
              <a:noFill/>
            </p:spPr>
            <p:txBody>
              <a:bodyPr wrap="square">
                <a:spAutoFit/>
              </a:bodyPr>
              <a:lstStyle/>
              <a:p>
                <a:pPr lvl="0" algn="ctr">
                  <a:lnSpc>
                    <a:spcPct val="150000"/>
                  </a:lnSpc>
                </a:pPr>
                <a:r>
                  <a:rPr lang="en-US" sz="36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of the solutions</a:t>
                </a:r>
                <a:endParaRPr lang="en-US" sz="36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lvl="0"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The negative of the base -10 log of the 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concentration.</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pH = -log [H</a:t>
                </a:r>
                <a:r>
                  <a:rPr lang="en-US" sz="2800" baseline="30000" dirty="0">
                    <a:effectLst/>
                    <a:latin typeface="Times New Roman" panose="02020603050405020304" pitchFamily="18" charset="0"/>
                    <a:ea typeface="MS Mincho" panose="02020609040205080304" pitchFamily="49" charset="-128"/>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or pH = log </a:t>
                </a:r>
                <a14:m>
                  <m:oMath xmlns:m="http://schemas.openxmlformats.org/officeDocument/2006/math">
                    <m:f>
                      <m:f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en>
                    </m:f>
                  </m:oMath>
                </a14:m>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[H</a:t>
                </a:r>
                <a:r>
                  <a:rPr lang="en-US" sz="2800" baseline="30000" dirty="0">
                    <a:effectLst/>
                    <a:latin typeface="Times New Roman" panose="02020603050405020304" pitchFamily="18" charset="0"/>
                    <a:ea typeface="MS Mincho" panose="02020609040205080304" pitchFamily="49" charset="-128"/>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10</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-pH</a:t>
                </a:r>
                <a:r>
                  <a:rPr lang="en-US" sz="2800" dirty="0">
                    <a:effectLst/>
                    <a:latin typeface="Times New Roman" panose="02020603050405020304" pitchFamily="18" charset="0"/>
                    <a:ea typeface="Calibri" panose="020F0502020204030204" pitchFamily="34" charset="0"/>
                    <a:cs typeface="Vrinda" panose="020B0502040204020203" pitchFamily="34" charset="0"/>
                  </a:rPr>
                  <a:t>, pOH =- log (OH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[H</a:t>
                </a:r>
                <a:r>
                  <a:rPr lang="en-US" sz="2800" baseline="30000" dirty="0">
                    <a:effectLst/>
                    <a:latin typeface="Times New Roman" panose="02020603050405020304" pitchFamily="18" charset="0"/>
                    <a:ea typeface="MS Mincho" panose="02020609040205080304" pitchFamily="49" charset="-128"/>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[OH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Kw =</a:t>
                </a:r>
                <a14:m>
                  <m:oMath xmlns:m="http://schemas.openxmlformats.org/officeDocument/2006/math">
                    <m:rad>
                      <m:radPr>
                        <m:degHide m:val="on"/>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effectLst/>
                            <a:latin typeface="Cambria Math" panose="02040503050406030204" pitchFamily="18" charset="0"/>
                            <a:ea typeface="Calibri" panose="020F0502020204030204" pitchFamily="34" charset="0"/>
                            <a:cs typeface="Times New Roman" panose="02020603050405020304" pitchFamily="18" charset="0"/>
                          </a:rPr>
                          <m:t>1.0 </m:t>
                        </m:r>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x</m:t>
                        </m:r>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−14</m:t>
                            </m:r>
                          </m:sup>
                        </m:sSup>
                      </m:e>
                    </m:rad>
                  </m:oMath>
                </a14:m>
                <a:r>
                  <a:rPr lang="en-US" sz="2800" dirty="0">
                    <a:effectLst/>
                    <a:latin typeface="Times New Roman" panose="02020603050405020304" pitchFamily="18" charset="0"/>
                    <a:ea typeface="Calibri" panose="020F0502020204030204" pitchFamily="34" charset="0"/>
                    <a:cs typeface="Vrinda" panose="020B0502040204020203" pitchFamily="34" charset="0"/>
                  </a:rPr>
                  <a:t> </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[H</a:t>
                </a:r>
                <a:r>
                  <a:rPr lang="en-US" sz="2800" baseline="30000" dirty="0">
                    <a:effectLst/>
                    <a:latin typeface="Times New Roman" panose="02020603050405020304" pitchFamily="18" charset="0"/>
                    <a:ea typeface="MS Mincho" panose="02020609040205080304" pitchFamily="49" charset="-128"/>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[OH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1.0 x 10</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-7</a:t>
                </a:r>
                <a:r>
                  <a:rPr lang="en-US" sz="2800" dirty="0">
                    <a:effectLst/>
                    <a:latin typeface="Times New Roman" panose="02020603050405020304" pitchFamily="18" charset="0"/>
                    <a:ea typeface="Calibri" panose="020F0502020204030204" pitchFamily="34" charset="0"/>
                    <a:cs typeface="Vrinda" panose="020B0502040204020203" pitchFamily="34" charset="0"/>
                  </a:rPr>
                  <a:t> mol/L</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Ionic product of water (H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and OH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ion concentrations) in pure water =10</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-7</a:t>
                </a:r>
                <a:r>
                  <a:rPr lang="en-US" sz="2800" dirty="0">
                    <a:effectLst/>
                    <a:latin typeface="Times New Roman" panose="02020603050405020304" pitchFamily="18" charset="0"/>
                    <a:ea typeface="Calibri" panose="020F0502020204030204" pitchFamily="34" charset="0"/>
                    <a:cs typeface="Vrinda" panose="020B0502040204020203" pitchFamily="34" charset="0"/>
                  </a:rPr>
                  <a:t> mol L</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-1</a:t>
                </a:r>
                <a:r>
                  <a:rPr lang="en-US" sz="2800" dirty="0">
                    <a:effectLst/>
                    <a:latin typeface="Times New Roman" panose="02020603050405020304" pitchFamily="18" charset="0"/>
                    <a:ea typeface="Calibri" panose="020F0502020204030204" pitchFamily="34" charset="0"/>
                    <a:cs typeface="Vrinda" panose="020B0502040204020203" pitchFamily="34" charset="0"/>
                  </a:rPr>
                  <a:t>at 25° C.</a:t>
                </a:r>
                <a:endParaRPr lang="en-IN" sz="28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p:sp>
            <p:nvSpPr>
              <p:cNvPr id="3" name="TextBox 2">
                <a:extLst>
                  <a:ext uri="{FF2B5EF4-FFF2-40B4-BE49-F238E27FC236}">
                    <a16:creationId xmlns:a16="http://schemas.microsoft.com/office/drawing/2014/main" xmlns="" xmlns:a14="http://schemas.microsoft.com/office/drawing/2010/main" id="{7691E5C8-7E5E-CF9E-EFD9-41F42ADCE2C2}"/>
                  </a:ext>
                </a:extLst>
              </p:cNvPr>
              <p:cNvSpPr txBox="1">
                <a:spLocks noRot="1" noChangeAspect="1" noMove="1" noResize="1" noEditPoints="1" noAdjustHandles="1" noChangeArrowheads="1" noChangeShapeType="1" noTextEdit="1"/>
              </p:cNvSpPr>
              <p:nvPr/>
            </p:nvSpPr>
            <p:spPr>
              <a:xfrm>
                <a:off x="533400" y="0"/>
                <a:ext cx="8229600" cy="6462923"/>
              </a:xfrm>
              <a:prstGeom prst="rect">
                <a:avLst/>
              </a:prstGeom>
              <a:blipFill>
                <a:blip r:embed="rId2"/>
                <a:stretch>
                  <a:fillRect l="-1556" r="-1481" b="-1792"/>
                </a:stretch>
              </a:blipFill>
            </p:spPr>
            <p:txBody>
              <a:bodyPr/>
              <a:lstStyle/>
              <a:p>
                <a:r>
                  <a:rPr lang="en-IN">
                    <a:noFill/>
                  </a:rPr>
                  <a:t> </a:t>
                </a:r>
              </a:p>
            </p:txBody>
          </p:sp>
        </mc:Fallback>
      </mc:AlternateContent>
    </p:spTree>
    <p:extLst>
      <p:ext uri="{BB962C8B-B14F-4D97-AF65-F5344CB8AC3E}">
        <p14:creationId xmlns:p14="http://schemas.microsoft.com/office/powerpoint/2010/main" xmlns="" val="412498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7691E5C8-7E5E-CF9E-EFD9-41F42ADCE2C2}"/>
                  </a:ext>
                </a:extLst>
              </p:cNvPr>
              <p:cNvSpPr txBox="1"/>
              <p:nvPr/>
            </p:nvSpPr>
            <p:spPr>
              <a:xfrm>
                <a:off x="533400" y="0"/>
                <a:ext cx="8229600" cy="6822445"/>
              </a:xfrm>
              <a:prstGeom prst="rect">
                <a:avLst/>
              </a:prstGeom>
              <a:noFill/>
            </p:spPr>
            <p:txBody>
              <a:bodyPr wrap="square">
                <a:spAutoFit/>
              </a:bodyPr>
              <a:lstStyle/>
              <a:p>
                <a:pPr lvl="0" algn="ctr">
                  <a:lnSpc>
                    <a:spcPct val="150000"/>
                  </a:lnSpc>
                </a:pPr>
                <a:r>
                  <a:rPr lang="en-US" sz="32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&amp; pOH</a:t>
                </a: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In the same way, the activity (concentration for dilute solution) of </a:t>
                </a:r>
                <a14:m>
                  <m:oMath xmlns:m="http://schemas.openxmlformats.org/officeDocument/2006/math">
                    <m:sSup>
                      <m:sSupPr>
                        <m:ctrlPr>
                          <a:rPr lang="en-IN" sz="20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0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0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000" dirty="0">
                    <a:solidFill>
                      <a:srgbClr val="000000"/>
                    </a:solidFill>
                    <a:effectLst/>
                    <a:highlight>
                      <a:srgbClr val="FFFFFF"/>
                    </a:highlight>
                    <a:latin typeface="Times New Roman" panose="02020603050405020304" pitchFamily="18" charset="0"/>
                    <a:ea typeface="Times New Roman" panose="02020603050405020304" pitchFamily="18" charset="0"/>
                  </a:rPr>
                  <a:t> ion can be represented as pOH. We can form a pOH scale like the pH scale.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b="1" dirty="0">
                    <a:solidFill>
                      <a:srgbClr val="000000"/>
                    </a:solidFill>
                    <a:effectLst/>
                    <a:highlight>
                      <a:srgbClr val="FFFFFF"/>
                    </a:highlight>
                    <a:latin typeface="Times New Roman" panose="02020603050405020304" pitchFamily="18" charset="0"/>
                    <a:ea typeface="Times New Roman" panose="02020603050405020304" pitchFamily="18" charset="0"/>
                  </a:rPr>
                  <a:t>pOH = </a:t>
                </a:r>
                <a:r>
                  <a:rPr lang="en-US" sz="2000" b="1" dirty="0">
                    <a:solidFill>
                      <a:srgbClr val="000000"/>
                    </a:solidFill>
                    <a:effectLst/>
                    <a:latin typeface="Times New Roman" panose="02020603050405020304" pitchFamily="18" charset="0"/>
                    <a:ea typeface="Arial Unicode MS"/>
                  </a:rPr>
                  <a:t>-log</a:t>
                </a:r>
                <a:r>
                  <a:rPr lang="en-US" sz="2000" b="1" baseline="-25000" dirty="0">
                    <a:solidFill>
                      <a:srgbClr val="000000"/>
                    </a:solidFill>
                    <a:effectLst/>
                    <a:latin typeface="Times New Roman" panose="02020603050405020304" pitchFamily="18" charset="0"/>
                    <a:ea typeface="Arial Unicode MS"/>
                  </a:rPr>
                  <a:t>10</a:t>
                </a:r>
                <a:r>
                  <a:rPr lang="en-US" sz="20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𝑶𝑯</m:t>
                            </m:r>
                          </m:e>
                          <m:sup>
                            <m:r>
                              <a:rPr lang="en-US" sz="2000" b="1" i="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Times New Roman" panose="02020603050405020304" pitchFamily="18" charset="0"/>
                  </a:rPr>
                  <a:t> or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𝑶𝑯</m:t>
                            </m:r>
                          </m:e>
                          <m:sup>
                            <m:r>
                              <a:rPr lang="en-US" sz="2000" b="1" i="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000" b="1" i="1">
                            <a:solidFill>
                              <a:srgbClr val="000000"/>
                            </a:solidFill>
                            <a:effectLst/>
                            <a:latin typeface="Cambria Math" panose="02040503050406030204" pitchFamily="18" charset="0"/>
                            <a:ea typeface="Times New Roman" panose="02020603050405020304" pitchFamily="18" charset="0"/>
                          </a:rPr>
                        </m:ctrlPr>
                      </m:sSupPr>
                      <m:e>
                        <m:r>
                          <a:rPr lang="en-US" sz="2000" b="1" i="1">
                            <a:solidFill>
                              <a:srgbClr val="000000"/>
                            </a:solidFill>
                            <a:effectLst/>
                            <a:latin typeface="Cambria Math" panose="02040503050406030204" pitchFamily="18" charset="0"/>
                            <a:ea typeface="Times New Roman" panose="02020603050405020304" pitchFamily="18" charset="0"/>
                          </a:rPr>
                          <m:t>𝟏𝟎</m:t>
                        </m:r>
                      </m:e>
                      <m:sup>
                        <m:r>
                          <a:rPr lang="en-US" sz="2000" b="1" i="1">
                            <a:solidFill>
                              <a:srgbClr val="000000"/>
                            </a:solidFill>
                            <a:effectLst/>
                            <a:latin typeface="Cambria Math" panose="02040503050406030204" pitchFamily="18" charset="0"/>
                            <a:ea typeface="Times New Roman" panose="02020603050405020304" pitchFamily="18" charset="0"/>
                          </a:rPr>
                          <m:t>−</m:t>
                        </m:r>
                        <m:r>
                          <a:rPr lang="en-US" sz="2000" b="1" i="1">
                            <a:solidFill>
                              <a:srgbClr val="000000"/>
                            </a:solidFill>
                            <a:effectLst/>
                            <a:latin typeface="Cambria Math" panose="02040503050406030204" pitchFamily="18" charset="0"/>
                            <a:ea typeface="Times New Roman" panose="02020603050405020304" pitchFamily="18" charset="0"/>
                          </a:rPr>
                          <m:t>𝒑𝑶𝑯</m:t>
                        </m:r>
                      </m:sup>
                    </m:sSup>
                  </m:oMath>
                </a14:m>
                <a:endParaRPr lang="en-IN" sz="2000" b="1" dirty="0">
                  <a:effectLst/>
                  <a:latin typeface="Times New Roman" panose="02020603050405020304" pitchFamily="18" charset="0"/>
                  <a:ea typeface="Arial Unicode MS"/>
                </a:endParaRPr>
              </a:p>
              <a:p>
                <a:pPr algn="just">
                  <a:lnSpc>
                    <a:spcPct val="107000"/>
                  </a:lnSpc>
                  <a:spcAft>
                    <a:spcPts val="800"/>
                  </a:spcAft>
                </a:pPr>
                <a:r>
                  <a:rPr lang="en-US" sz="2000" b="1" dirty="0">
                    <a:solidFill>
                      <a:srgbClr val="000000"/>
                    </a:solidFill>
                    <a:effectLst/>
                    <a:latin typeface="Times New Roman" panose="02020603050405020304" pitchFamily="18" charset="0"/>
                    <a:ea typeface="Times New Roman" panose="02020603050405020304" pitchFamily="18" charset="0"/>
                  </a:rPr>
                  <a:t>now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𝑯</m:t>
                            </m:r>
                          </m:e>
                          <m:sup>
                            <m:r>
                              <a:rPr lang="en-US" sz="2000" b="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Times New Roman" panose="02020603050405020304" pitchFamily="18" charset="0"/>
                  </a:rPr>
                  <a:t>.</a:t>
                </a:r>
                <a:r>
                  <a:rPr lang="en-US" sz="20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𝑶𝑯</m:t>
                            </m:r>
                          </m:e>
                          <m:sup>
                            <m:r>
                              <a:rPr lang="en-US" sz="2000" b="1" i="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Times New Roman" panose="02020603050405020304" pitchFamily="18" charset="0"/>
                  </a:rPr>
                  <a:t> = K</a:t>
                </a:r>
                <a:r>
                  <a:rPr lang="en-US" sz="2000" b="1" baseline="-25000" dirty="0">
                    <a:solidFill>
                      <a:srgbClr val="000000"/>
                    </a:solidFill>
                    <a:effectLst/>
                    <a:latin typeface="Times New Roman" panose="02020603050405020304" pitchFamily="18" charset="0"/>
                    <a:ea typeface="Times New Roman" panose="02020603050405020304" pitchFamily="18" charset="0"/>
                  </a:rPr>
                  <a:t>w</a:t>
                </a:r>
                <a:endParaRPr lang="en-IN" sz="2000" b="1"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or -log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a</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H</m:t>
                            </m:r>
                          </m:e>
                          <m:sup>
                            <m:r>
                              <a:rPr lang="en-US" sz="2000">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Arial Unicode MS"/>
                  </a:rPr>
                  <a:t> </a:t>
                </a:r>
                <a:r>
                  <a:rPr lang="en-US" sz="2000" dirty="0">
                    <a:solidFill>
                      <a:srgbClr val="000000"/>
                    </a:solidFill>
                    <a:effectLst/>
                    <a:latin typeface="Times New Roman" panose="02020603050405020304" pitchFamily="18" charset="0"/>
                    <a:ea typeface="Times New Roman" panose="02020603050405020304" pitchFamily="18" charset="0"/>
                  </a:rPr>
                  <a:t>log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a</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OH</m:t>
                            </m:r>
                          </m:e>
                          <m:sup>
                            <m:r>
                              <a:rPr lang="en-US" sz="2000" i="1">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Times New Roman" panose="02020603050405020304" pitchFamily="18" charset="0"/>
                  </a:rPr>
                  <a:t> = -log K</a:t>
                </a:r>
                <a:r>
                  <a:rPr lang="en-US" sz="2000" baseline="-25000" dirty="0">
                    <a:solidFill>
                      <a:srgbClr val="000000"/>
                    </a:solidFill>
                    <a:effectLst/>
                    <a:latin typeface="Times New Roman" panose="02020603050405020304" pitchFamily="18" charset="0"/>
                    <a:ea typeface="Times New Roman" panose="02020603050405020304" pitchFamily="18" charset="0"/>
                  </a:rPr>
                  <a:t>w</a:t>
                </a:r>
                <a:r>
                  <a:rPr lang="en-US" sz="2000" dirty="0">
                    <a:solidFill>
                      <a:srgbClr val="000000"/>
                    </a:solidFill>
                    <a:effectLst/>
                    <a:latin typeface="Times New Roman" panose="02020603050405020304" pitchFamily="18" charset="0"/>
                    <a:ea typeface="Times New Roman" panose="02020603050405020304" pitchFamily="18" charset="0"/>
                  </a:rPr>
                  <a:t> = </a:t>
                </a:r>
                <a:r>
                  <a:rPr lang="en-US" sz="2000" dirty="0" err="1">
                    <a:solidFill>
                      <a:srgbClr val="000000"/>
                    </a:solidFill>
                    <a:effectLst/>
                    <a:latin typeface="Times New Roman" panose="02020603050405020304" pitchFamily="18" charset="0"/>
                    <a:ea typeface="Times New Roman" panose="02020603050405020304" pitchFamily="18" charset="0"/>
                  </a:rPr>
                  <a:t>pK</a:t>
                </a:r>
                <a:r>
                  <a:rPr lang="en-US" sz="2000" baseline="-25000" dirty="0" err="1">
                    <a:solidFill>
                      <a:srgbClr val="000000"/>
                    </a:solidFill>
                    <a:effectLst/>
                    <a:latin typeface="Times New Roman" panose="02020603050405020304" pitchFamily="18" charset="0"/>
                    <a:ea typeface="Times New Roman" panose="02020603050405020304" pitchFamily="18" charset="0"/>
                  </a:rPr>
                  <a:t>w</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b="1" dirty="0">
                    <a:solidFill>
                      <a:srgbClr val="000000"/>
                    </a:solidFill>
                    <a:effectLst/>
                    <a:latin typeface="Times New Roman" panose="02020603050405020304" pitchFamily="18" charset="0"/>
                    <a:ea typeface="Times New Roman" panose="02020603050405020304" pitchFamily="18" charset="0"/>
                  </a:rPr>
                  <a:t>or pH + pOH = </a:t>
                </a:r>
                <a:r>
                  <a:rPr lang="en-US" sz="2000" b="1" dirty="0" err="1">
                    <a:solidFill>
                      <a:srgbClr val="000000"/>
                    </a:solidFill>
                    <a:effectLst/>
                    <a:latin typeface="Times New Roman" panose="02020603050405020304" pitchFamily="18" charset="0"/>
                    <a:ea typeface="Times New Roman" panose="02020603050405020304" pitchFamily="18" charset="0"/>
                  </a:rPr>
                  <a:t>pK</a:t>
                </a:r>
                <a:r>
                  <a:rPr lang="en-US" sz="2000" b="1" baseline="-25000" dirty="0" err="1">
                    <a:solidFill>
                      <a:srgbClr val="000000"/>
                    </a:solidFill>
                    <a:effectLst/>
                    <a:latin typeface="Times New Roman" panose="02020603050405020304" pitchFamily="18" charset="0"/>
                    <a:ea typeface="Times New Roman" panose="02020603050405020304" pitchFamily="18" charset="0"/>
                  </a:rPr>
                  <a:t>w</a:t>
                </a:r>
                <a:r>
                  <a:rPr lang="en-US" sz="2000" b="1" dirty="0">
                    <a:solidFill>
                      <a:srgbClr val="000000"/>
                    </a:solidFill>
                    <a:effectLst/>
                    <a:latin typeface="Times New Roman" panose="02020603050405020304" pitchFamily="18" charset="0"/>
                    <a:ea typeface="Times New Roman" panose="02020603050405020304" pitchFamily="18" charset="0"/>
                  </a:rPr>
                  <a:t> = constant</a:t>
                </a:r>
                <a:endParaRPr lang="en-IN" sz="2000" b="1"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Now, </a:t>
                </a:r>
                <a:r>
                  <a:rPr lang="en-US" sz="2000" b="1" dirty="0">
                    <a:solidFill>
                      <a:srgbClr val="000000"/>
                    </a:solidFill>
                    <a:effectLst/>
                    <a:latin typeface="Times New Roman" panose="02020603050405020304" pitchFamily="18" charset="0"/>
                    <a:ea typeface="Times New Roman" panose="02020603050405020304" pitchFamily="18" charset="0"/>
                  </a:rPr>
                  <a:t>for pure water at 25</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rPr>
                      <m:t>℃</m:t>
                    </m:r>
                  </m:oMath>
                </a14:m>
                <a:r>
                  <a:rPr lang="en-US" sz="2000" b="1" dirty="0">
                    <a:solidFill>
                      <a:srgbClr val="000000"/>
                    </a:solidFill>
                    <a:effectLst/>
                    <a:latin typeface="Times New Roman" panose="02020603050405020304" pitchFamily="18" charset="0"/>
                    <a:ea typeface="Times New Roman" panose="02020603050405020304" pitchFamily="18" charset="0"/>
                  </a:rPr>
                  <a:t> K</a:t>
                </a:r>
                <a:r>
                  <a:rPr lang="en-US" sz="2000" b="1" baseline="-25000" dirty="0">
                    <a:solidFill>
                      <a:srgbClr val="000000"/>
                    </a:solidFill>
                    <a:effectLst/>
                    <a:latin typeface="Times New Roman" panose="02020603050405020304" pitchFamily="18" charset="0"/>
                    <a:ea typeface="Times New Roman" panose="02020603050405020304" pitchFamily="18" charset="0"/>
                  </a:rPr>
                  <a:t>w</a:t>
                </a:r>
                <a:r>
                  <a:rPr lang="en-US" sz="20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000" b="1" i="1">
                            <a:solidFill>
                              <a:srgbClr val="000000"/>
                            </a:solidFill>
                            <a:effectLst/>
                            <a:latin typeface="Cambria Math" panose="02040503050406030204" pitchFamily="18" charset="0"/>
                            <a:ea typeface="Times New Roman" panose="02020603050405020304" pitchFamily="18" charset="0"/>
                          </a:rPr>
                        </m:ctrlPr>
                      </m:sSupPr>
                      <m:e>
                        <m:r>
                          <a:rPr lang="en-US" sz="2000" b="1" i="1">
                            <a:solidFill>
                              <a:srgbClr val="000000"/>
                            </a:solidFill>
                            <a:effectLst/>
                            <a:latin typeface="Cambria Math" panose="02040503050406030204" pitchFamily="18" charset="0"/>
                            <a:ea typeface="Times New Roman" panose="02020603050405020304" pitchFamily="18" charset="0"/>
                          </a:rPr>
                          <m:t>𝟏𝟎</m:t>
                        </m:r>
                      </m:e>
                      <m:sup>
                        <m:r>
                          <a:rPr lang="en-US" sz="2000" b="1" i="1">
                            <a:solidFill>
                              <a:srgbClr val="000000"/>
                            </a:solidFill>
                            <a:effectLst/>
                            <a:latin typeface="Cambria Math" panose="02040503050406030204" pitchFamily="18" charset="0"/>
                            <a:ea typeface="Times New Roman" panose="02020603050405020304" pitchFamily="18" charset="0"/>
                          </a:rPr>
                          <m:t>−</m:t>
                        </m:r>
                        <m:r>
                          <a:rPr lang="en-US" sz="2000" b="1" i="1">
                            <a:solidFill>
                              <a:srgbClr val="000000"/>
                            </a:solidFill>
                            <a:effectLst/>
                            <a:latin typeface="Cambria Math" panose="02040503050406030204" pitchFamily="18" charset="0"/>
                            <a:ea typeface="Times New Roman" panose="02020603050405020304" pitchFamily="18" charset="0"/>
                          </a:rPr>
                          <m:t>𝟏𝟒</m:t>
                        </m:r>
                      </m:sup>
                    </m:sSup>
                  </m:oMath>
                </a14:m>
                <a:r>
                  <a:rPr lang="en-US" sz="2000" b="1" dirty="0">
                    <a:solidFill>
                      <a:srgbClr val="000000"/>
                    </a:solidFill>
                    <a:effectLst/>
                    <a:latin typeface="Times New Roman" panose="02020603050405020304" pitchFamily="18" charset="0"/>
                    <a:ea typeface="Times New Roman" panose="02020603050405020304" pitchFamily="18" charset="0"/>
                  </a:rPr>
                  <a:t>, therefore,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𝑯</m:t>
                            </m:r>
                          </m:e>
                          <m:sup>
                            <m:r>
                              <a:rPr lang="en-US" sz="2000" b="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Times New Roman" panose="02020603050405020304" pitchFamily="18" charset="0"/>
                  </a:rPr>
                  <a:t>=</a:t>
                </a:r>
                <a:r>
                  <a:rPr lang="en-US" sz="20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𝑶𝑯</m:t>
                            </m:r>
                          </m:e>
                          <m:sup>
                            <m:r>
                              <a:rPr lang="en-US" sz="2000" b="1" i="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Arial Unicode MS"/>
                  </a:rPr>
                  <a:t> = </a:t>
                </a:r>
                <a14:m>
                  <m:oMath xmlns:m="http://schemas.openxmlformats.org/officeDocument/2006/math">
                    <m:sSup>
                      <m:sSupPr>
                        <m:ctrlPr>
                          <a:rPr lang="en-IN" sz="2000" b="1" i="1">
                            <a:solidFill>
                              <a:srgbClr val="000000"/>
                            </a:solidFill>
                            <a:effectLst/>
                            <a:latin typeface="Cambria Math" panose="02040503050406030204" pitchFamily="18" charset="0"/>
                            <a:ea typeface="Times New Roman" panose="02020603050405020304" pitchFamily="18" charset="0"/>
                          </a:rPr>
                        </m:ctrlPr>
                      </m:sSupPr>
                      <m:e>
                        <m:r>
                          <a:rPr lang="en-US" sz="2000" b="1" i="1">
                            <a:solidFill>
                              <a:srgbClr val="000000"/>
                            </a:solidFill>
                            <a:effectLst/>
                            <a:latin typeface="Cambria Math" panose="02040503050406030204" pitchFamily="18" charset="0"/>
                            <a:ea typeface="Times New Roman" panose="02020603050405020304" pitchFamily="18" charset="0"/>
                          </a:rPr>
                          <m:t>𝟏𝟎</m:t>
                        </m:r>
                      </m:e>
                      <m:sup>
                        <m:r>
                          <a:rPr lang="en-US" sz="2000" b="1" i="1">
                            <a:solidFill>
                              <a:srgbClr val="000000"/>
                            </a:solidFill>
                            <a:effectLst/>
                            <a:latin typeface="Cambria Math" panose="02040503050406030204" pitchFamily="18" charset="0"/>
                            <a:ea typeface="Times New Roman" panose="02020603050405020304" pitchFamily="18" charset="0"/>
                          </a:rPr>
                          <m:t>−</m:t>
                        </m:r>
                        <m:r>
                          <a:rPr lang="en-US" sz="2000" b="1" i="1">
                            <a:solidFill>
                              <a:srgbClr val="000000"/>
                            </a:solidFill>
                            <a:effectLst/>
                            <a:latin typeface="Cambria Math" panose="02040503050406030204" pitchFamily="18" charset="0"/>
                            <a:ea typeface="Times New Roman" panose="02020603050405020304" pitchFamily="18" charset="0"/>
                          </a:rPr>
                          <m:t>𝟕</m:t>
                        </m:r>
                      </m:sup>
                    </m:sSup>
                  </m:oMath>
                </a14:m>
                <a:endParaRPr lang="en-IN" sz="2000" b="1"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Taking activity = concentration, pure water at </a:t>
                </a:r>
                <a:r>
                  <a:rPr lang="en-US" sz="2000" dirty="0">
                    <a:solidFill>
                      <a:srgbClr val="000000"/>
                    </a:solidFill>
                    <a:effectLst/>
                    <a:latin typeface="Times New Roman" panose="02020603050405020304" pitchFamily="18" charset="0"/>
                    <a:ea typeface="Arial Unicode MS"/>
                  </a:rPr>
                  <a:t>25</a:t>
                </a:r>
                <a14:m>
                  <m:oMath xmlns:m="http://schemas.openxmlformats.org/officeDocument/2006/math">
                    <m:r>
                      <a:rPr lang="en-US" sz="2000">
                        <a:solidFill>
                          <a:srgbClr val="000000"/>
                        </a:solidFill>
                        <a:effectLst/>
                        <a:latin typeface="Cambria Math" panose="02040503050406030204" pitchFamily="18" charset="0"/>
                        <a:ea typeface="Arial Unicode MS"/>
                      </a:rPr>
                      <m:t>℃</m:t>
                    </m:r>
                  </m:oMath>
                </a14:m>
                <a:r>
                  <a:rPr lang="en-US" sz="2000" dirty="0">
                    <a:solidFill>
                      <a:srgbClr val="000000"/>
                    </a:solidFill>
                    <a:effectLst/>
                    <a:latin typeface="Times New Roman" panose="02020603050405020304" pitchFamily="18" charset="0"/>
                    <a:ea typeface="Times New Roman" panose="02020603050405020304" pitchFamily="18" charset="0"/>
                  </a:rPr>
                  <a:t> (neutral)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H</m:t>
                            </m:r>
                          </m:e>
                          <m:sup>
                            <m:r>
                              <a:rPr lang="en-US" sz="2000">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OH</m:t>
                            </m:r>
                          </m:e>
                          <m:sup>
                            <m:r>
                              <a:rPr lang="en-US" sz="2000" i="1">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000" i="1">
                            <a:solidFill>
                              <a:srgbClr val="000000"/>
                            </a:solidFill>
                            <a:effectLst/>
                            <a:latin typeface="Cambria Math" panose="02040503050406030204" pitchFamily="18" charset="0"/>
                            <a:ea typeface="Times New Roman" panose="02020603050405020304" pitchFamily="18" charset="0"/>
                          </a:rPr>
                        </m:ctrlPr>
                      </m:sSupPr>
                      <m:e>
                        <m:r>
                          <a:rPr lang="en-US" sz="2000">
                            <a:solidFill>
                              <a:srgbClr val="000000"/>
                            </a:solidFill>
                            <a:effectLst/>
                            <a:latin typeface="Cambria Math" panose="02040503050406030204" pitchFamily="18" charset="0"/>
                            <a:ea typeface="Times New Roman" panose="02020603050405020304" pitchFamily="18" charset="0"/>
                          </a:rPr>
                          <m:t>10</m:t>
                        </m:r>
                      </m:e>
                      <m:sup>
                        <m:r>
                          <a:rPr lang="en-US" sz="2000" i="1">
                            <a:solidFill>
                              <a:srgbClr val="000000"/>
                            </a:solidFill>
                            <a:effectLst/>
                            <a:latin typeface="Cambria Math" panose="02040503050406030204" pitchFamily="18" charset="0"/>
                            <a:ea typeface="Times New Roman" panose="02020603050405020304" pitchFamily="18" charset="0"/>
                          </a:rPr>
                          <m:t>−</m:t>
                        </m:r>
                        <m:r>
                          <a:rPr lang="en-US" sz="2000">
                            <a:solidFill>
                              <a:srgbClr val="000000"/>
                            </a:solidFill>
                            <a:effectLst/>
                            <a:latin typeface="Cambria Math" panose="02040503050406030204" pitchFamily="18" charset="0"/>
                            <a:ea typeface="Times New Roman" panose="02020603050405020304" pitchFamily="18" charset="0"/>
                          </a:rPr>
                          <m:t>7</m:t>
                        </m:r>
                      </m:sup>
                    </m:sSup>
                  </m:oMath>
                </a14:m>
                <a:r>
                  <a:rPr lang="en-US" sz="2000" dirty="0">
                    <a:solidFill>
                      <a:srgbClr val="000000"/>
                    </a:solidFill>
                    <a:effectLst/>
                    <a:latin typeface="Times New Roman" panose="02020603050405020304" pitchFamily="18" charset="0"/>
                    <a:ea typeface="Times New Roman" panose="02020603050405020304" pitchFamily="18" charset="0"/>
                  </a:rPr>
                  <a:t>, so pH of water is 7 at </a:t>
                </a:r>
                <a:r>
                  <a:rPr lang="en-US" sz="2000" dirty="0">
                    <a:solidFill>
                      <a:srgbClr val="000000"/>
                    </a:solidFill>
                    <a:effectLst/>
                    <a:latin typeface="Times New Roman" panose="02020603050405020304" pitchFamily="18" charset="0"/>
                    <a:ea typeface="Arial Unicode MS"/>
                  </a:rPr>
                  <a:t>25</a:t>
                </a:r>
                <a14:m>
                  <m:oMath xmlns:m="http://schemas.openxmlformats.org/officeDocument/2006/math">
                    <m:r>
                      <a:rPr lang="en-US" sz="2000">
                        <a:solidFill>
                          <a:srgbClr val="000000"/>
                        </a:solidFill>
                        <a:effectLst/>
                        <a:latin typeface="Cambria Math" panose="02040503050406030204" pitchFamily="18" charset="0"/>
                        <a:ea typeface="Arial Unicode MS"/>
                      </a:rPr>
                      <m:t>℃</m:t>
                    </m:r>
                  </m:oMath>
                </a14:m>
                <a:r>
                  <a:rPr lang="en-US" sz="2000" dirty="0">
                    <a:solidFill>
                      <a:srgbClr val="000000"/>
                    </a:solidFill>
                    <a:effectLst/>
                    <a:latin typeface="Times New Roman" panose="02020603050405020304" pitchFamily="18" charset="0"/>
                    <a:ea typeface="Arial Unicode MS"/>
                  </a:rPr>
                  <a:t>.</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Also, </a:t>
                </a:r>
                <a:r>
                  <a:rPr lang="en-US" sz="2000" dirty="0">
                    <a:solidFill>
                      <a:srgbClr val="000000"/>
                    </a:solidFill>
                    <a:effectLst/>
                    <a:latin typeface="Times New Roman" panose="02020603050405020304" pitchFamily="18" charset="0"/>
                    <a:ea typeface="Times New Roman" panose="02020603050405020304" pitchFamily="18" charset="0"/>
                  </a:rPr>
                  <a:t>for pure water at 25</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rPr>
                      <m:t>℃</m:t>
                    </m:r>
                  </m:oMath>
                </a14:m>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pK</a:t>
                </a:r>
                <a:r>
                  <a:rPr lang="en-US" sz="2000" baseline="-25000" dirty="0" err="1">
                    <a:solidFill>
                      <a:srgbClr val="000000"/>
                    </a:solidFill>
                    <a:effectLst/>
                    <a:latin typeface="Times New Roman" panose="02020603050405020304" pitchFamily="18" charset="0"/>
                    <a:ea typeface="Times New Roman" panose="02020603050405020304" pitchFamily="18" charset="0"/>
                  </a:rPr>
                  <a:t>w</a:t>
                </a:r>
                <a:r>
                  <a:rPr lang="en-US" sz="2000" baseline="-25000" dirty="0">
                    <a:solidFill>
                      <a:srgbClr val="000000"/>
                    </a:solidFill>
                    <a:effectLst/>
                    <a:latin typeface="Times New Roman" panose="02020603050405020304" pitchFamily="18" charset="0"/>
                    <a:ea typeface="Times New Roman" panose="02020603050405020304" pitchFamily="18" charset="0"/>
                  </a:rPr>
                  <a:t> = </a:t>
                </a:r>
                <a:r>
                  <a:rPr lang="en-US" sz="2000" dirty="0">
                    <a:solidFill>
                      <a:srgbClr val="000000"/>
                    </a:solidFill>
                    <a:effectLst/>
                    <a:latin typeface="Times New Roman" panose="02020603050405020304" pitchFamily="18" charset="0"/>
                    <a:ea typeface="Times New Roman" panose="02020603050405020304" pitchFamily="18" charset="0"/>
                  </a:rPr>
                  <a:t>-log K</a:t>
                </a:r>
                <a:r>
                  <a:rPr lang="en-US" sz="2000" baseline="-25000" dirty="0">
                    <a:solidFill>
                      <a:srgbClr val="000000"/>
                    </a:solidFill>
                    <a:effectLst/>
                    <a:latin typeface="Times New Roman" panose="02020603050405020304" pitchFamily="18" charset="0"/>
                    <a:ea typeface="Times New Roman" panose="02020603050405020304" pitchFamily="18" charset="0"/>
                  </a:rPr>
                  <a:t>w </a:t>
                </a:r>
                <a:r>
                  <a:rPr lang="en-US" sz="2000" dirty="0">
                    <a:solidFill>
                      <a:srgbClr val="000000"/>
                    </a:solidFill>
                    <a:effectLst/>
                    <a:latin typeface="Times New Roman" panose="02020603050405020304" pitchFamily="18" charset="0"/>
                    <a:ea typeface="Times New Roman" panose="02020603050405020304" pitchFamily="18" charset="0"/>
                  </a:rPr>
                  <a:t>= -log</a:t>
                </a:r>
                <a14:m>
                  <m:oMath xmlns:m="http://schemas.openxmlformats.org/officeDocument/2006/math">
                    <m:sSup>
                      <m:sSupPr>
                        <m:ctrlPr>
                          <a:rPr lang="en-IN" sz="2000" i="1">
                            <a:solidFill>
                              <a:srgbClr val="000000"/>
                            </a:solidFill>
                            <a:effectLst/>
                            <a:latin typeface="Cambria Math" panose="02040503050406030204" pitchFamily="18" charset="0"/>
                            <a:ea typeface="Times New Roman" panose="02020603050405020304" pitchFamily="18" charset="0"/>
                          </a:rPr>
                        </m:ctrlPr>
                      </m:sSupPr>
                      <m:e>
                        <m:r>
                          <a:rPr lang="en-US" sz="2000" i="1">
                            <a:solidFill>
                              <a:srgbClr val="000000"/>
                            </a:solidFill>
                            <a:effectLst/>
                            <a:latin typeface="Cambria Math" panose="02040503050406030204" pitchFamily="18" charset="0"/>
                            <a:ea typeface="Times New Roman" panose="02020603050405020304" pitchFamily="18" charset="0"/>
                          </a:rPr>
                          <m:t>10</m:t>
                        </m:r>
                      </m:e>
                      <m:sup>
                        <m:r>
                          <a:rPr lang="en-US" sz="2000" i="1">
                            <a:solidFill>
                              <a:srgbClr val="000000"/>
                            </a:solidFill>
                            <a:effectLst/>
                            <a:latin typeface="Cambria Math" panose="02040503050406030204" pitchFamily="18" charset="0"/>
                            <a:ea typeface="Times New Roman" panose="02020603050405020304" pitchFamily="18" charset="0"/>
                          </a:rPr>
                          <m:t>−14</m:t>
                        </m:r>
                      </m:sup>
                    </m:sSup>
                  </m:oMath>
                </a14:m>
                <a:r>
                  <a:rPr lang="en-US" sz="2000" dirty="0">
                    <a:solidFill>
                      <a:srgbClr val="000000"/>
                    </a:solidFill>
                    <a:effectLst/>
                    <a:latin typeface="Times New Roman" panose="02020603050405020304" pitchFamily="18" charset="0"/>
                    <a:ea typeface="Times New Roman" panose="02020603050405020304" pitchFamily="18" charset="0"/>
                  </a:rPr>
                  <a:t> = 14</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For an acidic solution with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H</m:t>
                            </m:r>
                          </m:e>
                          <m:sup>
                            <m:r>
                              <a:rPr lang="en-US" sz="2000">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Arial Unicode MS"/>
                  </a:rPr>
                  <a:t> = 1, pH = -log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H</m:t>
                            </m:r>
                          </m:e>
                          <m:sup>
                            <m:r>
                              <a:rPr lang="en-US" sz="2000">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Arial Unicode MS"/>
                  </a:rPr>
                  <a:t> = -log 1 = 0</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For a basic solution with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r>
                          <m:rPr>
                            <m:sty m:val="p"/>
                          </m:rPr>
                          <a:rPr lang="en-US" sz="2000">
                            <a:solidFill>
                              <a:srgbClr val="000000"/>
                            </a:solidFill>
                            <a:effectLst/>
                            <a:latin typeface="Cambria Math" panose="02040503050406030204" pitchFamily="18" charset="0"/>
                            <a:ea typeface="Arial Unicode MS"/>
                          </a:rPr>
                          <m:t>O</m:t>
                        </m:r>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H</m:t>
                            </m:r>
                          </m:e>
                          <m:sup>
                            <m:r>
                              <a:rPr lang="en-US" sz="2000" i="1">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Arial Unicode MS"/>
                  </a:rPr>
                  <a:t> = 1, pOH = -log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OH</m:t>
                            </m:r>
                          </m:e>
                          <m:sup>
                            <m:r>
                              <a:rPr lang="en-US" sz="2000" i="1">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Arial Unicode MS"/>
                  </a:rPr>
                  <a:t> = -log 1 = 0</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Therefore, </a:t>
                </a:r>
                <a:r>
                  <a:rPr lang="en-US" sz="2000" b="1" dirty="0">
                    <a:solidFill>
                      <a:srgbClr val="000000"/>
                    </a:solidFill>
                    <a:effectLst/>
                    <a:latin typeface="Times New Roman" panose="02020603050405020304" pitchFamily="18" charset="0"/>
                    <a:ea typeface="Arial Unicode MS"/>
                  </a:rPr>
                  <a:t>the range of pH or pOH at </a:t>
                </a:r>
                <a:r>
                  <a:rPr lang="en-US" sz="2000" b="1" dirty="0">
                    <a:solidFill>
                      <a:srgbClr val="000000"/>
                    </a:solidFill>
                    <a:effectLst/>
                    <a:latin typeface="Times New Roman" panose="02020603050405020304" pitchFamily="18" charset="0"/>
                    <a:ea typeface="Times New Roman" panose="02020603050405020304" pitchFamily="18" charset="0"/>
                  </a:rPr>
                  <a:t>25</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rPr>
                      <m:t>℃</m:t>
                    </m:r>
                  </m:oMath>
                </a14:m>
                <a:r>
                  <a:rPr lang="en-US" sz="2000" b="1" dirty="0">
                    <a:solidFill>
                      <a:srgbClr val="000000"/>
                    </a:solidFill>
                    <a:effectLst/>
                    <a:latin typeface="Times New Roman" panose="02020603050405020304" pitchFamily="18" charset="0"/>
                    <a:ea typeface="Times New Roman" panose="02020603050405020304" pitchFamily="18" charset="0"/>
                  </a:rPr>
                  <a:t> is 0 to 14.</a:t>
                </a:r>
                <a:endParaRPr lang="en-IN" sz="2000" b="1" dirty="0">
                  <a:effectLst/>
                  <a:latin typeface="Times New Roman" panose="02020603050405020304" pitchFamily="18" charset="0"/>
                  <a:ea typeface="Arial Unicode MS"/>
                </a:endParaRPr>
              </a:p>
              <a:p>
                <a:pPr algn="just">
                  <a:lnSpc>
                    <a:spcPct val="107000"/>
                  </a:lnSpc>
                  <a:spcAft>
                    <a:spcPts val="800"/>
                  </a:spcAft>
                </a:pPr>
                <a:r>
                  <a:rPr lang="en-US" sz="2000" b="1" dirty="0">
                    <a:solidFill>
                      <a:srgbClr val="000000"/>
                    </a:solidFill>
                    <a:effectLst/>
                    <a:latin typeface="Times New Roman" panose="02020603050405020304" pitchFamily="18" charset="0"/>
                    <a:ea typeface="Arial Unicode MS"/>
                  </a:rPr>
                  <a:t>For water at 25</a:t>
                </a:r>
                <a14:m>
                  <m:oMath xmlns:m="http://schemas.openxmlformats.org/officeDocument/2006/math">
                    <m:r>
                      <a:rPr lang="en-US" sz="2000" b="1">
                        <a:solidFill>
                          <a:srgbClr val="000000"/>
                        </a:solidFill>
                        <a:effectLst/>
                        <a:latin typeface="Cambria Math" panose="02040503050406030204" pitchFamily="18" charset="0"/>
                        <a:ea typeface="Arial Unicode MS"/>
                      </a:rPr>
                      <m:t>℃</m:t>
                    </m:r>
                  </m:oMath>
                </a14:m>
                <a:r>
                  <a:rPr lang="en-US" sz="2000" b="1" dirty="0">
                    <a:solidFill>
                      <a:srgbClr val="000000"/>
                    </a:solidFill>
                    <a:effectLst/>
                    <a:latin typeface="Times New Roman" panose="02020603050405020304" pitchFamily="18" charset="0"/>
                    <a:ea typeface="Times New Roman" panose="02020603050405020304" pitchFamily="18" charset="0"/>
                  </a:rPr>
                  <a:t> the pH scale is 0 to 14; neutral pH = </a:t>
                </a:r>
                <a14:m>
                  <m:oMath xmlns:m="http://schemas.openxmlformats.org/officeDocument/2006/math">
                    <m:f>
                      <m:fPr>
                        <m:ctrlPr>
                          <a:rPr lang="en-IN" sz="2000" b="1" i="1">
                            <a:solidFill>
                              <a:srgbClr val="000000"/>
                            </a:solidFill>
                            <a:effectLst/>
                            <a:latin typeface="Cambria Math" panose="02040503050406030204" pitchFamily="18" charset="0"/>
                            <a:ea typeface="Arial Unicode MS"/>
                          </a:rPr>
                        </m:ctrlPr>
                      </m:fPr>
                      <m:num>
                        <m:r>
                          <a:rPr lang="en-US" sz="2000" b="1" i="1">
                            <a:solidFill>
                              <a:srgbClr val="000000"/>
                            </a:solidFill>
                            <a:effectLst/>
                            <a:latin typeface="Cambria Math" panose="02040503050406030204" pitchFamily="18" charset="0"/>
                            <a:ea typeface="Arial Unicode MS"/>
                          </a:rPr>
                          <m:t>𝟏</m:t>
                        </m:r>
                      </m:num>
                      <m:den>
                        <m:r>
                          <a:rPr lang="en-US" sz="2000" b="1" i="1">
                            <a:solidFill>
                              <a:srgbClr val="000000"/>
                            </a:solidFill>
                            <a:effectLst/>
                            <a:latin typeface="Cambria Math" panose="02040503050406030204" pitchFamily="18" charset="0"/>
                            <a:ea typeface="Arial Unicode MS"/>
                          </a:rPr>
                          <m:t>𝟐</m:t>
                        </m:r>
                      </m:den>
                    </m:f>
                  </m:oMath>
                </a14:m>
                <a:r>
                  <a:rPr lang="en-US" sz="2000" b="1" dirty="0">
                    <a:solidFill>
                      <a:srgbClr val="000000"/>
                    </a:solidFill>
                    <a:effectLst/>
                    <a:latin typeface="Times New Roman" panose="02020603050405020304" pitchFamily="18" charset="0"/>
                    <a:ea typeface="Arial Unicode MS"/>
                  </a:rPr>
                  <a:t> </a:t>
                </a:r>
                <a:r>
                  <a:rPr lang="en-US" sz="2000" b="1" dirty="0" err="1">
                    <a:solidFill>
                      <a:srgbClr val="000000"/>
                    </a:solidFill>
                    <a:effectLst/>
                    <a:latin typeface="Times New Roman" panose="02020603050405020304" pitchFamily="18" charset="0"/>
                    <a:ea typeface="Arial Unicode MS"/>
                  </a:rPr>
                  <a:t>pK</a:t>
                </a:r>
                <a:r>
                  <a:rPr lang="en-US" sz="2000" b="1" baseline="-25000" dirty="0" err="1">
                    <a:solidFill>
                      <a:srgbClr val="000000"/>
                    </a:solidFill>
                    <a:effectLst/>
                    <a:latin typeface="Times New Roman" panose="02020603050405020304" pitchFamily="18" charset="0"/>
                    <a:ea typeface="Arial Unicode MS"/>
                  </a:rPr>
                  <a:t>w</a:t>
                </a:r>
                <a:r>
                  <a:rPr lang="en-US" sz="2000" b="1" baseline="-25000" dirty="0">
                    <a:solidFill>
                      <a:srgbClr val="000000"/>
                    </a:solidFill>
                    <a:effectLst/>
                    <a:latin typeface="Times New Roman" panose="02020603050405020304" pitchFamily="18" charset="0"/>
                    <a:ea typeface="Arial Unicode MS"/>
                  </a:rPr>
                  <a:t> </a:t>
                </a:r>
                <a:r>
                  <a:rPr lang="en-US" sz="2000" b="1" dirty="0">
                    <a:solidFill>
                      <a:srgbClr val="000000"/>
                    </a:solidFill>
                    <a:effectLst/>
                    <a:latin typeface="Times New Roman" panose="02020603050405020304" pitchFamily="18" charset="0"/>
                    <a:ea typeface="Arial Unicode MS"/>
                  </a:rPr>
                  <a:t>= 7</a:t>
                </a:r>
                <a:endParaRPr lang="en-IN" sz="2000" b="1" dirty="0">
                  <a:effectLst/>
                  <a:latin typeface="Times New Roman" panose="02020603050405020304" pitchFamily="18" charset="0"/>
                  <a:ea typeface="Arial Unicode MS"/>
                </a:endParaRPr>
              </a:p>
            </p:txBody>
          </p:sp>
        </mc:Choice>
        <mc:Fallback>
          <p:sp>
            <p:nvSpPr>
              <p:cNvPr id="3" name="TextBox 2">
                <a:extLst>
                  <a:ext uri="{FF2B5EF4-FFF2-40B4-BE49-F238E27FC236}">
                    <a16:creationId xmlns:a16="http://schemas.microsoft.com/office/drawing/2014/main" xmlns="" xmlns:a14="http://schemas.microsoft.com/office/drawing/2010/main" id="{7691E5C8-7E5E-CF9E-EFD9-41F42ADCE2C2}"/>
                  </a:ext>
                </a:extLst>
              </p:cNvPr>
              <p:cNvSpPr txBox="1">
                <a:spLocks noRot="1" noChangeAspect="1" noMove="1" noResize="1" noEditPoints="1" noAdjustHandles="1" noChangeArrowheads="1" noChangeShapeType="1" noTextEdit="1"/>
              </p:cNvSpPr>
              <p:nvPr/>
            </p:nvSpPr>
            <p:spPr>
              <a:xfrm>
                <a:off x="533400" y="0"/>
                <a:ext cx="8229600" cy="6822445"/>
              </a:xfrm>
              <a:prstGeom prst="rect">
                <a:avLst/>
              </a:prstGeom>
              <a:blipFill>
                <a:blip r:embed="rId2"/>
                <a:stretch>
                  <a:fillRect l="-815" r="-1481"/>
                </a:stretch>
              </a:blipFill>
            </p:spPr>
            <p:txBody>
              <a:bodyPr/>
              <a:lstStyle/>
              <a:p>
                <a:r>
                  <a:rPr lang="en-IN">
                    <a:noFill/>
                  </a:rPr>
                  <a:t> </a:t>
                </a:r>
              </a:p>
            </p:txBody>
          </p:sp>
        </mc:Fallback>
      </mc:AlternateContent>
    </p:spTree>
    <p:extLst>
      <p:ext uri="{BB962C8B-B14F-4D97-AF65-F5344CB8AC3E}">
        <p14:creationId xmlns:p14="http://schemas.microsoft.com/office/powerpoint/2010/main" xmlns="" val="1899381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762000"/>
          </a:xfrm>
        </p:spPr>
        <p:txBody>
          <a:bodyPr>
            <a:normAutofit/>
          </a:bodyPr>
          <a:lstStyle/>
          <a:p>
            <a:pPr algn="ctr"/>
            <a:r>
              <a:rPr lang="en-US" sz="4800" b="1" dirty="0">
                <a:solidFill>
                  <a:srgbClr val="C00000"/>
                </a:solidFill>
                <a:effectLst>
                  <a:outerShdw blurRad="38100" dist="38100" dir="2700000" algn="tl">
                    <a:srgbClr val="C0C0C0"/>
                  </a:outerShdw>
                </a:effectLst>
              </a:rPr>
              <a:t>The pH scale</a:t>
            </a:r>
            <a:endParaRPr lang="en-US" sz="4800" b="1" dirty="0">
              <a:solidFill>
                <a:srgbClr val="C00000"/>
              </a:solidFill>
            </a:endParaRPr>
          </a:p>
        </p:txBody>
      </p:sp>
      <p:sp>
        <p:nvSpPr>
          <p:cNvPr id="97283" name="Rectangle 3"/>
          <p:cNvSpPr>
            <a:spLocks noGrp="1" noChangeArrowheads="1"/>
          </p:cNvSpPr>
          <p:nvPr>
            <p:ph idx="1"/>
          </p:nvPr>
        </p:nvSpPr>
        <p:spPr>
          <a:xfrm>
            <a:off x="533400" y="762000"/>
            <a:ext cx="8077200" cy="5334000"/>
          </a:xfrm>
        </p:spPr>
        <p:txBody>
          <a:bodyPr>
            <a:normAutofit fontScale="32500" lnSpcReduction="20000"/>
          </a:bodyPr>
          <a:lstStyle/>
          <a:p>
            <a:pPr>
              <a:buFontTx/>
              <a:buNone/>
            </a:pPr>
            <a:r>
              <a:rPr lang="en-US" sz="9000" b="1" dirty="0">
                <a:solidFill>
                  <a:schemeClr val="tx2"/>
                </a:solidFill>
                <a:effectLst>
                  <a:outerShdw blurRad="38100" dist="38100" dir="2700000" algn="tl">
                    <a:srgbClr val="C0C0C0"/>
                  </a:outerShdw>
                </a:effectLst>
              </a:rPr>
              <a:t>The pH scale ranges from 1 to 10</a:t>
            </a:r>
            <a:r>
              <a:rPr lang="en-US" sz="9000" b="1" baseline="30000" dirty="0">
                <a:solidFill>
                  <a:schemeClr val="tx2"/>
                </a:solidFill>
                <a:effectLst>
                  <a:outerShdw blurRad="38100" dist="38100" dir="2700000" algn="tl">
                    <a:srgbClr val="C0C0C0"/>
                  </a:outerShdw>
                </a:effectLst>
              </a:rPr>
              <a:t>-14</a:t>
            </a:r>
            <a:r>
              <a:rPr lang="en-US" sz="9000" b="1" dirty="0">
                <a:solidFill>
                  <a:schemeClr val="tx2"/>
                </a:solidFill>
                <a:effectLst>
                  <a:outerShdw blurRad="38100" dist="38100" dir="2700000" algn="tl">
                    <a:srgbClr val="C0C0C0"/>
                  </a:outerShdw>
                </a:effectLst>
              </a:rPr>
              <a:t> mol/L or from 1 to 14.</a:t>
            </a:r>
            <a:r>
              <a:rPr lang="en-US" sz="9000" dirty="0"/>
              <a:t>  </a:t>
            </a:r>
          </a:p>
          <a:p>
            <a:pPr>
              <a:buFontTx/>
              <a:buNone/>
            </a:pPr>
            <a:endParaRPr lang="en-US" sz="9000" dirty="0"/>
          </a:p>
          <a:p>
            <a:pPr algn="ctr">
              <a:buFontTx/>
              <a:buNone/>
            </a:pPr>
            <a:r>
              <a:rPr lang="en-US" sz="12800" b="1" dirty="0">
                <a:solidFill>
                  <a:srgbClr val="FF0000"/>
                </a:solidFill>
              </a:rPr>
              <a:t>pH = - log [H</a:t>
            </a:r>
            <a:r>
              <a:rPr lang="en-US" sz="12800" b="1" baseline="-25000" dirty="0">
                <a:solidFill>
                  <a:srgbClr val="FF0000"/>
                </a:solidFill>
              </a:rPr>
              <a:t>3</a:t>
            </a:r>
            <a:r>
              <a:rPr lang="en-US" sz="12800" b="1" dirty="0">
                <a:solidFill>
                  <a:srgbClr val="FF0000"/>
                </a:solidFill>
              </a:rPr>
              <a:t>O</a:t>
            </a:r>
            <a:r>
              <a:rPr lang="en-US" sz="12800" b="1" baseline="30000" dirty="0">
                <a:solidFill>
                  <a:srgbClr val="FF0000"/>
                </a:solidFill>
              </a:rPr>
              <a:t>+</a:t>
            </a:r>
            <a:r>
              <a:rPr lang="en-US" sz="12800" b="1" dirty="0">
                <a:solidFill>
                  <a:srgbClr val="FF0000"/>
                </a:solidFill>
              </a:rPr>
              <a:t>]</a:t>
            </a:r>
            <a:r>
              <a:rPr lang="en-US" sz="12800" b="1" i="1" dirty="0">
                <a:solidFill>
                  <a:srgbClr val="FF0000"/>
                </a:solidFill>
              </a:rPr>
              <a:t> </a:t>
            </a:r>
          </a:p>
          <a:p>
            <a:pPr>
              <a:buFontTx/>
              <a:buNone/>
            </a:pPr>
            <a:endParaRPr lang="en-US" sz="3200" b="1" i="1" dirty="0">
              <a:solidFill>
                <a:srgbClr val="FF0000"/>
              </a:solidFill>
            </a:endParaRPr>
          </a:p>
          <a:p>
            <a:pPr algn="ctr">
              <a:buFontTx/>
              <a:buNone/>
            </a:pPr>
            <a:r>
              <a:rPr lang="en-US" sz="14400" b="1" i="1" dirty="0">
                <a:solidFill>
                  <a:srgbClr val="CC0099"/>
                </a:solidFill>
              </a:rPr>
              <a:t>1   2   3   4   5   6</a:t>
            </a:r>
            <a:r>
              <a:rPr lang="en-US" sz="14400" b="1" i="1" dirty="0">
                <a:solidFill>
                  <a:srgbClr val="FF0000"/>
                </a:solidFill>
              </a:rPr>
              <a:t>  </a:t>
            </a:r>
            <a:r>
              <a:rPr lang="en-US" sz="14400" b="1" i="1" dirty="0">
                <a:solidFill>
                  <a:srgbClr val="CCFF33"/>
                </a:solidFill>
              </a:rPr>
              <a:t>7</a:t>
            </a:r>
            <a:r>
              <a:rPr lang="en-US" sz="14400" b="1" i="1" dirty="0">
                <a:solidFill>
                  <a:srgbClr val="66FF99"/>
                </a:solidFill>
              </a:rPr>
              <a:t> </a:t>
            </a:r>
            <a:r>
              <a:rPr lang="en-US" sz="14400" b="1" i="1" dirty="0">
                <a:solidFill>
                  <a:srgbClr val="FF0000"/>
                </a:solidFill>
              </a:rPr>
              <a:t> </a:t>
            </a:r>
            <a:r>
              <a:rPr lang="en-US" sz="14400" b="1" i="1" dirty="0">
                <a:solidFill>
                  <a:srgbClr val="000066"/>
                </a:solidFill>
              </a:rPr>
              <a:t>8  9  10  11  12  13  14</a:t>
            </a:r>
            <a:endParaRPr lang="en-US" sz="14400" b="1" i="1" dirty="0">
              <a:solidFill>
                <a:srgbClr val="FF0000"/>
              </a:solidFill>
            </a:endParaRPr>
          </a:p>
          <a:p>
            <a:pPr algn="ctr">
              <a:buFontTx/>
              <a:buNone/>
            </a:pPr>
            <a:r>
              <a:rPr lang="en-US" sz="14400" b="1" i="1" dirty="0">
                <a:solidFill>
                  <a:srgbClr val="CC0099"/>
                </a:solidFill>
                <a:effectLst>
                  <a:outerShdw blurRad="38100" dist="38100" dir="2700000" algn="tl">
                    <a:srgbClr val="C0C0C0"/>
                  </a:outerShdw>
                </a:effectLst>
              </a:rPr>
              <a:t>acid</a:t>
            </a:r>
            <a:r>
              <a:rPr lang="en-US" sz="14400" b="1" i="1" dirty="0">
                <a:solidFill>
                  <a:srgbClr val="FFCCCC"/>
                </a:solidFill>
                <a:effectLst>
                  <a:outerShdw blurRad="38100" dist="38100" dir="2700000" algn="tl">
                    <a:srgbClr val="C0C0C0"/>
                  </a:outerShdw>
                </a:effectLst>
              </a:rPr>
              <a:t> </a:t>
            </a:r>
            <a:r>
              <a:rPr lang="en-US" sz="14400" b="1" i="1" dirty="0">
                <a:solidFill>
                  <a:srgbClr val="FF0000"/>
                </a:solidFill>
                <a:effectLst>
                  <a:outerShdw blurRad="38100" dist="38100" dir="2700000" algn="tl">
                    <a:srgbClr val="C0C0C0"/>
                  </a:outerShdw>
                </a:effectLst>
              </a:rPr>
              <a:t>       </a:t>
            </a:r>
            <a:r>
              <a:rPr lang="en-US" sz="14400" b="1" i="1" dirty="0">
                <a:solidFill>
                  <a:srgbClr val="CCFF33"/>
                </a:solidFill>
                <a:effectLst>
                  <a:outerShdw blurRad="38100" dist="38100" dir="2700000" algn="tl">
                    <a:srgbClr val="C0C0C0"/>
                  </a:outerShdw>
                </a:effectLst>
              </a:rPr>
              <a:t> neutral </a:t>
            </a:r>
            <a:r>
              <a:rPr lang="en-US" sz="14400" b="1" i="1" dirty="0">
                <a:solidFill>
                  <a:srgbClr val="F8F8F8"/>
                </a:solidFill>
                <a:effectLst>
                  <a:outerShdw blurRad="38100" dist="38100" dir="2700000" algn="tl">
                    <a:srgbClr val="C0C0C0"/>
                  </a:outerShdw>
                </a:effectLst>
              </a:rPr>
              <a:t> </a:t>
            </a:r>
            <a:r>
              <a:rPr lang="en-US" sz="14400" b="1" i="1" dirty="0">
                <a:solidFill>
                  <a:srgbClr val="FF0000"/>
                </a:solidFill>
                <a:effectLst>
                  <a:outerShdw blurRad="38100" dist="38100" dir="2700000" algn="tl">
                    <a:srgbClr val="C0C0C0"/>
                  </a:outerShdw>
                </a:effectLst>
              </a:rPr>
              <a:t>               </a:t>
            </a:r>
            <a:r>
              <a:rPr lang="en-US" sz="14400" b="1" i="1" dirty="0">
                <a:solidFill>
                  <a:srgbClr val="000066"/>
                </a:solidFill>
                <a:effectLst>
                  <a:outerShdw blurRad="38100" dist="38100" dir="2700000" algn="tl">
                    <a:srgbClr val="C0C0C0"/>
                  </a:outerShdw>
                </a:effectLst>
              </a:rPr>
              <a:t>base</a:t>
            </a:r>
          </a:p>
          <a:p>
            <a:pPr algn="ctr">
              <a:buFontTx/>
              <a:buNone/>
            </a:pPr>
            <a:endParaRPr lang="en-US" sz="9000" b="1" i="1" dirty="0">
              <a:solidFill>
                <a:srgbClr val="CCECFF"/>
              </a:solidFill>
              <a:effectLst>
                <a:outerShdw blurRad="38100" dist="38100" dir="2700000" algn="tl">
                  <a:srgbClr val="C0C0C0"/>
                </a:outerShdw>
              </a:effectLst>
            </a:endParaRPr>
          </a:p>
          <a:p>
            <a:pPr algn="ctr">
              <a:buFontTx/>
              <a:buNone/>
            </a:pPr>
            <a:r>
              <a:rPr lang="en-US" sz="9000" b="1" i="1" dirty="0">
                <a:solidFill>
                  <a:srgbClr val="FF0000"/>
                </a:solidFill>
              </a:rPr>
              <a:t> </a:t>
            </a:r>
          </a:p>
        </p:txBody>
      </p:sp>
    </p:spTree>
    <p:extLst>
      <p:ext uri="{BB962C8B-B14F-4D97-AF65-F5344CB8AC3E}">
        <p14:creationId xmlns:p14="http://schemas.microsoft.com/office/powerpoint/2010/main" xmlns="" val="3681332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7691E5C8-7E5E-CF9E-EFD9-41F42ADCE2C2}"/>
                  </a:ext>
                </a:extLst>
              </p:cNvPr>
              <p:cNvSpPr txBox="1"/>
              <p:nvPr/>
            </p:nvSpPr>
            <p:spPr>
              <a:xfrm>
                <a:off x="533400" y="0"/>
                <a:ext cx="8229600" cy="4339971"/>
              </a:xfrm>
              <a:prstGeom prst="rect">
                <a:avLst/>
              </a:prstGeom>
              <a:noFill/>
            </p:spPr>
            <p:txBody>
              <a:bodyPr wrap="square">
                <a:spAutoFit/>
              </a:bodyPr>
              <a:lstStyle/>
              <a:p>
                <a:pPr lvl="0" algn="ctr">
                  <a:lnSpc>
                    <a:spcPct val="150000"/>
                  </a:lnSpc>
                </a:pPr>
                <a:r>
                  <a:rPr lang="en-US" sz="32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&amp; pOH</a:t>
                </a:r>
              </a:p>
              <a:p>
                <a:pPr algn="ctr">
                  <a:lnSpc>
                    <a:spcPct val="150000"/>
                  </a:lnSpc>
                </a:pPr>
                <a:r>
                  <a:rPr lang="en-US" sz="2800" dirty="0">
                    <a:solidFill>
                      <a:srgbClr val="000000"/>
                    </a:solidFill>
                    <a:effectLst/>
                    <a:latin typeface="Times New Roman" panose="02020603050405020304" pitchFamily="18" charset="0"/>
                    <a:ea typeface="Arial Unicode MS"/>
                  </a:rPr>
                  <a:t>At 25</a:t>
                </a:r>
                <a14:m>
                  <m:oMath xmlns:m="http://schemas.openxmlformats.org/officeDocument/2006/math">
                    <m:r>
                      <a:rPr lang="en-US" sz="2800">
                        <a:solidFill>
                          <a:srgbClr val="000000"/>
                        </a:solidFill>
                        <a:effectLst/>
                        <a:latin typeface="Cambria Math" panose="02040503050406030204" pitchFamily="18" charset="0"/>
                        <a:ea typeface="Arial Unicode MS"/>
                      </a:rPr>
                      <m:t>℃</m:t>
                    </m:r>
                  </m:oMath>
                </a14:m>
                <a:r>
                  <a:rPr lang="en-US" sz="2800" dirty="0">
                    <a:solidFill>
                      <a:srgbClr val="000000"/>
                    </a:solidFill>
                    <a:effectLst/>
                    <a:latin typeface="Times New Roman" panose="02020603050405020304" pitchFamily="18" charset="0"/>
                    <a:ea typeface="Arial Unicode MS"/>
                  </a:rPr>
                  <a:t>  the value of concentration of H</a:t>
                </a:r>
                <a:r>
                  <a:rPr lang="en-US" sz="2800" baseline="30000" dirty="0">
                    <a:solidFill>
                      <a:srgbClr val="000000"/>
                    </a:solidFill>
                    <a:effectLst/>
                    <a:latin typeface="Times New Roman" panose="02020603050405020304" pitchFamily="18" charset="0"/>
                    <a:ea typeface="Arial Unicode MS"/>
                  </a:rPr>
                  <a:t>+</a:t>
                </a:r>
                <a:r>
                  <a:rPr lang="en-US" sz="2800" dirty="0">
                    <a:solidFill>
                      <a:srgbClr val="000000"/>
                    </a:solidFill>
                    <a:effectLst/>
                    <a:latin typeface="Times New Roman" panose="02020603050405020304" pitchFamily="18" charset="0"/>
                    <a:ea typeface="Arial Unicode MS"/>
                  </a:rPr>
                  <a:t> and </a:t>
                </a:r>
                <a14:m>
                  <m:oMath xmlns:m="http://schemas.openxmlformats.org/officeDocument/2006/math">
                    <m:sSup>
                      <m:sSupPr>
                        <m:ctrlPr>
                          <a:rPr lang="en-IN" sz="2800" i="1">
                            <a:solidFill>
                              <a:srgbClr val="000000"/>
                            </a:solidFill>
                            <a:effectLst/>
                            <a:latin typeface="Cambria Math" panose="02040503050406030204" pitchFamily="18" charset="0"/>
                            <a:ea typeface="Arial Unicode MS"/>
                          </a:rPr>
                        </m:ctrlPr>
                      </m:sSupPr>
                      <m:e>
                        <m:r>
                          <m:rPr>
                            <m:sty m:val="p"/>
                          </m:rPr>
                          <a:rPr lang="en-US" sz="2800">
                            <a:solidFill>
                              <a:srgbClr val="000000"/>
                            </a:solidFill>
                            <a:effectLst/>
                            <a:latin typeface="Cambria Math" panose="02040503050406030204" pitchFamily="18" charset="0"/>
                            <a:ea typeface="Arial Unicode MS"/>
                          </a:rPr>
                          <m:t>OH</m:t>
                        </m:r>
                      </m:e>
                      <m:sup>
                        <m:r>
                          <a:rPr lang="en-US" sz="2800" i="1">
                            <a:solidFill>
                              <a:srgbClr val="000000"/>
                            </a:solidFill>
                            <a:effectLst/>
                            <a:latin typeface="Cambria Math" panose="02040503050406030204" pitchFamily="18" charset="0"/>
                            <a:ea typeface="Arial Unicode MS"/>
                          </a:rPr>
                          <m:t>−</m:t>
                        </m:r>
                      </m:sup>
                    </m:sSup>
                  </m:oMath>
                </a14:m>
                <a:r>
                  <a:rPr lang="en-US" sz="2800" dirty="0">
                    <a:solidFill>
                      <a:srgbClr val="000000"/>
                    </a:solidFill>
                    <a:effectLst/>
                    <a:latin typeface="Times New Roman" panose="02020603050405020304" pitchFamily="18" charset="0"/>
                    <a:ea typeface="Arial Unicode MS"/>
                  </a:rPr>
                  <a:t> at different pH</a:t>
                </a:r>
                <a:endParaRPr lang="en-IN" sz="2800" dirty="0">
                  <a:effectLst/>
                  <a:latin typeface="Times New Roman" panose="02020603050405020304" pitchFamily="18" charset="0"/>
                  <a:ea typeface="Arial Unicode MS"/>
                </a:endParaRPr>
              </a:p>
              <a:p>
                <a:pPr lvl="0" algn="ctr">
                  <a:lnSpc>
                    <a:spcPct val="150000"/>
                  </a:lnSpc>
                </a:pPr>
                <a:endParaRPr lang="en-US" sz="3200" b="1" dirty="0">
                  <a:solidFill>
                    <a:srgbClr val="C00000"/>
                  </a:solidFill>
                  <a:latin typeface="Times New Roman" panose="02020603050405020304" pitchFamily="18" charset="0"/>
                  <a:ea typeface="Calibri" panose="020F0502020204030204" pitchFamily="34" charset="0"/>
                  <a:cs typeface="Vrinda" panose="020B0502040204020203" pitchFamily="34" charset="0"/>
                </a:endParaRPr>
              </a:p>
              <a:p>
                <a:pPr lvl="0" algn="ctr">
                  <a:lnSpc>
                    <a:spcPct val="150000"/>
                  </a:lnSpc>
                </a:pPr>
                <a:endParaRPr lang="en-US" sz="32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algn="just">
                  <a:lnSpc>
                    <a:spcPct val="107000"/>
                  </a:lnSpc>
                  <a:spcAft>
                    <a:spcPts val="800"/>
                  </a:spcAft>
                </a:pPr>
                <a:endParaRPr lang="en-US" sz="2000" dirty="0">
                  <a:solidFill>
                    <a:srgbClr val="000000"/>
                  </a:solidFill>
                  <a:latin typeface="Times New Roman" panose="02020603050405020304" pitchFamily="18" charset="0"/>
                  <a:ea typeface="Arial Unicode MS"/>
                </a:endParaRPr>
              </a:p>
              <a:p>
                <a:pPr algn="just">
                  <a:lnSpc>
                    <a:spcPct val="107000"/>
                  </a:lnSpc>
                  <a:spcAft>
                    <a:spcPts val="800"/>
                  </a:spcAft>
                </a:pPr>
                <a:endParaRPr lang="en-IN" sz="2000" dirty="0">
                  <a:effectLst/>
                  <a:latin typeface="Times New Roman" panose="02020603050405020304" pitchFamily="18" charset="0"/>
                  <a:ea typeface="Arial Unicode MS"/>
                </a:endParaRPr>
              </a:p>
            </p:txBody>
          </p:sp>
        </mc:Choice>
        <mc:Fallback>
          <p:sp>
            <p:nvSpPr>
              <p:cNvPr id="3" name="TextBox 2">
                <a:extLst>
                  <a:ext uri="{FF2B5EF4-FFF2-40B4-BE49-F238E27FC236}">
                    <a16:creationId xmlns:a16="http://schemas.microsoft.com/office/drawing/2014/main" xmlns="" xmlns:a14="http://schemas.microsoft.com/office/drawing/2010/main" id="{7691E5C8-7E5E-CF9E-EFD9-41F42ADCE2C2}"/>
                  </a:ext>
                </a:extLst>
              </p:cNvPr>
              <p:cNvSpPr txBox="1">
                <a:spLocks noRot="1" noChangeAspect="1" noMove="1" noResize="1" noEditPoints="1" noAdjustHandles="1" noChangeArrowheads="1" noChangeShapeType="1" noTextEdit="1"/>
              </p:cNvSpPr>
              <p:nvPr/>
            </p:nvSpPr>
            <p:spPr>
              <a:xfrm>
                <a:off x="533400" y="0"/>
                <a:ext cx="8229600" cy="4339971"/>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graphicFrame>
            <p:nvGraphicFramePr>
              <p:cNvPr id="5" name="Table 4">
                <a:extLst>
                  <a:ext uri="{FF2B5EF4-FFF2-40B4-BE49-F238E27FC236}">
                    <a16:creationId xmlns:a16="http://schemas.microsoft.com/office/drawing/2014/main" id="{93119B36-527B-985E-7D58-4B70CDB36FE3}"/>
                  </a:ext>
                </a:extLst>
              </p:cNvPr>
              <p:cNvGraphicFramePr>
                <a:graphicFrameLocks noGrp="1"/>
              </p:cNvGraphicFramePr>
              <p:nvPr>
                <p:extLst>
                  <p:ext uri="{D42A27DB-BD31-4B8C-83A1-F6EECF244321}">
                    <p14:modId xmlns:p14="http://schemas.microsoft.com/office/powerpoint/2010/main" val="2856868500"/>
                  </p:ext>
                </p:extLst>
              </p:nvPr>
            </p:nvGraphicFramePr>
            <p:xfrm>
              <a:off x="381000" y="1524000"/>
              <a:ext cx="8382000" cy="4997822"/>
            </p:xfrm>
            <a:graphic>
              <a:graphicData uri="http://schemas.openxmlformats.org/drawingml/2006/table">
                <a:tbl>
                  <a:tblPr firstRow="1" firstCol="1" bandRow="1">
                    <a:tableStyleId>{5C22544A-7EE6-4342-B048-85BDC9FD1C3A}</a:tableStyleId>
                  </a:tblPr>
                  <a:tblGrid>
                    <a:gridCol w="1513140">
                      <a:extLst>
                        <a:ext uri="{9D8B030D-6E8A-4147-A177-3AD203B41FA5}">
                          <a16:colId xmlns:a16="http://schemas.microsoft.com/office/drawing/2014/main" val="3576809359"/>
                        </a:ext>
                      </a:extLst>
                    </a:gridCol>
                    <a:gridCol w="1426864">
                      <a:extLst>
                        <a:ext uri="{9D8B030D-6E8A-4147-A177-3AD203B41FA5}">
                          <a16:colId xmlns:a16="http://schemas.microsoft.com/office/drawing/2014/main" val="3151317896"/>
                        </a:ext>
                      </a:extLst>
                    </a:gridCol>
                    <a:gridCol w="1341695">
                      <a:extLst>
                        <a:ext uri="{9D8B030D-6E8A-4147-A177-3AD203B41FA5}">
                          <a16:colId xmlns:a16="http://schemas.microsoft.com/office/drawing/2014/main" val="957246780"/>
                        </a:ext>
                      </a:extLst>
                    </a:gridCol>
                    <a:gridCol w="1339483">
                      <a:extLst>
                        <a:ext uri="{9D8B030D-6E8A-4147-A177-3AD203B41FA5}">
                          <a16:colId xmlns:a16="http://schemas.microsoft.com/office/drawing/2014/main" val="4034999753"/>
                        </a:ext>
                      </a:extLst>
                    </a:gridCol>
                    <a:gridCol w="1339483">
                      <a:extLst>
                        <a:ext uri="{9D8B030D-6E8A-4147-A177-3AD203B41FA5}">
                          <a16:colId xmlns:a16="http://schemas.microsoft.com/office/drawing/2014/main" val="891988163"/>
                        </a:ext>
                      </a:extLst>
                    </a:gridCol>
                    <a:gridCol w="1421335">
                      <a:extLst>
                        <a:ext uri="{9D8B030D-6E8A-4147-A177-3AD203B41FA5}">
                          <a16:colId xmlns:a16="http://schemas.microsoft.com/office/drawing/2014/main" val="2409756356"/>
                        </a:ext>
                      </a:extLst>
                    </a:gridCol>
                  </a:tblGrid>
                  <a:tr h="1149931">
                    <a:tc>
                      <a:txBody>
                        <a:bodyPr/>
                        <a:lstStyle/>
                        <a:p>
                          <a:pPr indent="228600" algn="just">
                            <a:lnSpc>
                              <a:spcPct val="107000"/>
                            </a:lnSpc>
                            <a:spcAft>
                              <a:spcPts val="800"/>
                            </a:spcAft>
                          </a:pPr>
                          <a:r>
                            <a:rPr lang="en-US" sz="2800" dirty="0">
                              <a:effectLst/>
                            </a:rPr>
                            <a:t> </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dirty="0">
                              <a:effectLst/>
                            </a:rPr>
                            <a:t>pH 0 or pOH 14</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1 or pOH 13</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at pH 7 or pOH 7</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6 or pOH  8</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14 or pOH  0</a:t>
                          </a:r>
                          <a:endParaRPr lang="en-IN" sz="2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365600664"/>
                      </a:ext>
                    </a:extLst>
                  </a:tr>
                  <a:tr h="1530563">
                    <a:tc>
                      <a:txBody>
                        <a:bodyPr/>
                        <a:lstStyle/>
                        <a:p>
                          <a:pPr algn="just">
                            <a:lnSpc>
                              <a:spcPct val="107000"/>
                            </a:lnSpc>
                            <a:spcAft>
                              <a:spcPts val="800"/>
                            </a:spcAft>
                          </a:pPr>
                          <a:r>
                            <a:rPr lang="en-US" sz="2800">
                              <a:effectLst/>
                            </a:rPr>
                            <a:t>concentration of H</a:t>
                          </a:r>
                          <a:r>
                            <a:rPr lang="en-US" sz="2800" baseline="30000">
                              <a:effectLst/>
                            </a:rPr>
                            <a:t>+</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dirty="0">
                              <a:effectLst/>
                            </a:rPr>
                            <a:t>1 mol/L or 1 (M)</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−1</m:t>
                                  </m:r>
                                </m:sup>
                              </m:sSup>
                            </m:oMath>
                          </a14:m>
                          <a:r>
                            <a:rPr lang="en-US" sz="2800" dirty="0">
                              <a:effectLst/>
                            </a:rPr>
                            <a:t> mol/L</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−7</m:t>
                                  </m:r>
                                </m:sup>
                              </m:sSup>
                            </m:oMath>
                          </a14:m>
                          <a:r>
                            <a:rPr lang="en-US" sz="2800" dirty="0">
                              <a:effectLst/>
                            </a:rPr>
                            <a:t> mol/L </a:t>
                          </a:r>
                          <a:endParaRPr lang="en-IN" sz="2800" dirty="0">
                            <a:effectLst/>
                          </a:endParaRPr>
                        </a:p>
                        <a:p>
                          <a:pPr indent="228600" algn="ctr">
                            <a:lnSpc>
                              <a:spcPct val="107000"/>
                            </a:lnSpc>
                            <a:spcAft>
                              <a:spcPts val="800"/>
                            </a:spcAft>
                          </a:pPr>
                          <a:r>
                            <a:rPr lang="en-US" sz="2800" dirty="0">
                              <a:effectLst/>
                            </a:rPr>
                            <a:t> </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−6</m:t>
                                  </m:r>
                                </m:sup>
                              </m:sSup>
                            </m:oMath>
                          </a14:m>
                          <a:r>
                            <a:rPr lang="en-US" sz="2800">
                              <a:effectLst/>
                            </a:rPr>
                            <a:t> mol/L </a:t>
                          </a:r>
                          <a:endParaRPr lang="en-IN" sz="2800">
                            <a:effectLst/>
                          </a:endParaRPr>
                        </a:p>
                        <a:p>
                          <a:pPr indent="228600" algn="just">
                            <a:lnSpc>
                              <a:spcPct val="107000"/>
                            </a:lnSpc>
                            <a:spcAft>
                              <a:spcPts val="800"/>
                            </a:spcAft>
                          </a:pPr>
                          <a:r>
                            <a:rPr lang="en-US" sz="2800">
                              <a:effectLst/>
                            </a:rPr>
                            <a:t> </a:t>
                          </a:r>
                          <a:endParaRPr lang="en-IN" sz="2800">
                            <a:effectLst/>
                            <a:latin typeface="Times New Roman" panose="02020603050405020304" pitchFamily="18" charset="0"/>
                            <a:ea typeface="Arial Unicode MS"/>
                          </a:endParaRPr>
                        </a:p>
                      </a:txBody>
                      <a:tcPr marL="68580" marR="68580" marT="0" marB="0"/>
                    </a:tc>
                    <a:tc>
                      <a:txBody>
                        <a:bodyPr/>
                        <a:lstStyle/>
                        <a:p>
                          <a:pPr indent="4445"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−14</m:t>
                                  </m:r>
                                </m:sup>
                              </m:sSup>
                            </m:oMath>
                          </a14:m>
                          <a:r>
                            <a:rPr lang="en-US" sz="2800">
                              <a:effectLst/>
                            </a:rPr>
                            <a:t> mol/L </a:t>
                          </a:r>
                          <a:endParaRPr lang="en-IN" sz="2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401982845"/>
                      </a:ext>
                    </a:extLst>
                  </a:tr>
                  <a:tr h="2120106">
                    <a:tc>
                      <a:txBody>
                        <a:bodyPr/>
                        <a:lstStyle/>
                        <a:p>
                          <a:pPr algn="just">
                            <a:lnSpc>
                              <a:spcPct val="107000"/>
                            </a:lnSpc>
                            <a:spcAft>
                              <a:spcPts val="800"/>
                            </a:spcAft>
                          </a:pPr>
                          <a:r>
                            <a:rPr lang="en-US" sz="2800">
                              <a:effectLst/>
                            </a:rPr>
                            <a:t>concentration of </a:t>
                          </a:r>
                          <a14:m>
                            <m:oMath xmlns:m="http://schemas.openxmlformats.org/officeDocument/2006/math">
                              <m:sSup>
                                <m:sSupPr>
                                  <m:ctrlPr>
                                    <a:rPr lang="en-IN" sz="2800" i="1">
                                      <a:effectLst/>
                                      <a:latin typeface="Cambria Math" panose="02040503050406030204" pitchFamily="18" charset="0"/>
                                    </a:rPr>
                                  </m:ctrlPr>
                                </m:sSupPr>
                                <m:e>
                                  <m:r>
                                    <m:rPr>
                                      <m:sty m:val="p"/>
                                    </m:rPr>
                                    <a:rPr lang="en-US" sz="2800">
                                      <a:effectLst/>
                                      <a:latin typeface="Cambria Math" panose="02040503050406030204" pitchFamily="18" charset="0"/>
                                    </a:rPr>
                                    <m:t>OH</m:t>
                                  </m:r>
                                </m:e>
                                <m:sup>
                                  <m:r>
                                    <a:rPr lang="en-US" sz="2800">
                                      <a:effectLst/>
                                      <a:latin typeface="Cambria Math" panose="02040503050406030204" pitchFamily="18" charset="0"/>
                                    </a:rPr>
                                    <m:t>−</m:t>
                                  </m:r>
                                </m:sup>
                              </m:sSup>
                            </m:oMath>
                          </a14:m>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−14</m:t>
                                  </m:r>
                                </m:sup>
                              </m:sSup>
                            </m:oMath>
                          </a14:m>
                          <a:r>
                            <a:rPr lang="en-US" sz="2800">
                              <a:effectLst/>
                            </a:rPr>
                            <a:t> mol/L or (M) </a:t>
                          </a:r>
                          <a:endParaRPr lang="en-IN" sz="2800">
                            <a:effectLst/>
                          </a:endParaRPr>
                        </a:p>
                        <a:p>
                          <a:pPr indent="228600" algn="just">
                            <a:lnSpc>
                              <a:spcPct val="107000"/>
                            </a:lnSpc>
                            <a:spcAft>
                              <a:spcPts val="800"/>
                            </a:spcAft>
                          </a:pPr>
                          <a:r>
                            <a:rPr lang="en-US" sz="2800">
                              <a:effectLst/>
                            </a:rPr>
                            <a:t> </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−13</m:t>
                                  </m:r>
                                </m:sup>
                              </m:sSup>
                            </m:oMath>
                          </a14:m>
                          <a:r>
                            <a:rPr lang="en-US" sz="2800">
                              <a:effectLst/>
                            </a:rPr>
                            <a:t>mol/L</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−7</m:t>
                                  </m:r>
                                </m:sup>
                              </m:sSup>
                            </m:oMath>
                          </a14:m>
                          <a:r>
                            <a:rPr lang="en-US" sz="2800" dirty="0">
                              <a:effectLst/>
                            </a:rPr>
                            <a:t> mol/L </a:t>
                          </a:r>
                          <a:endParaRPr lang="en-IN" sz="2800" dirty="0">
                            <a:effectLst/>
                          </a:endParaRPr>
                        </a:p>
                        <a:p>
                          <a:pPr indent="228600" algn="just">
                            <a:lnSpc>
                              <a:spcPct val="107000"/>
                            </a:lnSpc>
                            <a:spcAft>
                              <a:spcPts val="800"/>
                            </a:spcAft>
                          </a:pPr>
                          <a:r>
                            <a:rPr lang="en-US" sz="2800" dirty="0">
                              <a:effectLst/>
                            </a:rPr>
                            <a:t> </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−8</m:t>
                                  </m:r>
                                </m:sup>
                              </m:sSup>
                            </m:oMath>
                          </a14:m>
                          <a:r>
                            <a:rPr lang="en-US" sz="2800" dirty="0">
                              <a:effectLst/>
                            </a:rPr>
                            <a:t> mol/L</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dirty="0">
                              <a:effectLst/>
                            </a:rPr>
                            <a:t>1 mol/L</a:t>
                          </a:r>
                          <a:endParaRPr lang="en-IN" sz="2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006060873"/>
                      </a:ext>
                    </a:extLst>
                  </a:tr>
                </a:tbl>
              </a:graphicData>
            </a:graphic>
          </p:graphicFrame>
        </mc:Choice>
        <mc:Fallback>
          <p:graphicFrame>
            <p:nvGraphicFramePr>
              <p:cNvPr id="5" name="Table 4">
                <a:extLst>
                  <a:ext uri="{FF2B5EF4-FFF2-40B4-BE49-F238E27FC236}">
                    <a16:creationId xmlns:a16="http://schemas.microsoft.com/office/drawing/2014/main" xmlns="" xmlns:a14="http://schemas.microsoft.com/office/drawing/2010/main" id="{93119B36-527B-985E-7D58-4B70CDB36FE3}"/>
                  </a:ext>
                </a:extLst>
              </p:cNvPr>
              <p:cNvGraphicFramePr>
                <a:graphicFrameLocks noGrp="1"/>
              </p:cNvGraphicFramePr>
              <p:nvPr>
                <p:extLst>
                  <p:ext uri="{D42A27DB-BD31-4B8C-83A1-F6EECF244321}">
                    <p14:modId xmlns:p14="http://schemas.microsoft.com/office/powerpoint/2010/main" xmlns="" xmlns:a14="http://schemas.microsoft.com/office/drawing/2010/main" val="2856868500"/>
                  </p:ext>
                </p:extLst>
              </p:nvPr>
            </p:nvGraphicFramePr>
            <p:xfrm>
              <a:off x="381000" y="1524000"/>
              <a:ext cx="8382000" cy="5020364"/>
            </p:xfrm>
            <a:graphic>
              <a:graphicData uri="http://schemas.openxmlformats.org/drawingml/2006/table">
                <a:tbl>
                  <a:tblPr firstRow="1" firstCol="1" bandRow="1">
                    <a:tableStyleId>{5C22544A-7EE6-4342-B048-85BDC9FD1C3A}</a:tableStyleId>
                  </a:tblPr>
                  <a:tblGrid>
                    <a:gridCol w="1513140">
                      <a:extLst>
                        <a:ext uri="{9D8B030D-6E8A-4147-A177-3AD203B41FA5}">
                          <a16:colId xmlns:a16="http://schemas.microsoft.com/office/drawing/2014/main" xmlns="" xmlns:a14="http://schemas.microsoft.com/office/drawing/2010/main" val="3576809359"/>
                        </a:ext>
                      </a:extLst>
                    </a:gridCol>
                    <a:gridCol w="1426864">
                      <a:extLst>
                        <a:ext uri="{9D8B030D-6E8A-4147-A177-3AD203B41FA5}">
                          <a16:colId xmlns:a16="http://schemas.microsoft.com/office/drawing/2014/main" xmlns="" xmlns:a14="http://schemas.microsoft.com/office/drawing/2010/main" val="3151317896"/>
                        </a:ext>
                      </a:extLst>
                    </a:gridCol>
                    <a:gridCol w="1341695">
                      <a:extLst>
                        <a:ext uri="{9D8B030D-6E8A-4147-A177-3AD203B41FA5}">
                          <a16:colId xmlns:a16="http://schemas.microsoft.com/office/drawing/2014/main" xmlns="" xmlns:a14="http://schemas.microsoft.com/office/drawing/2010/main" val="957246780"/>
                        </a:ext>
                      </a:extLst>
                    </a:gridCol>
                    <a:gridCol w="1339483">
                      <a:extLst>
                        <a:ext uri="{9D8B030D-6E8A-4147-A177-3AD203B41FA5}">
                          <a16:colId xmlns:a16="http://schemas.microsoft.com/office/drawing/2014/main" xmlns="" xmlns:a14="http://schemas.microsoft.com/office/drawing/2010/main" val="4034999753"/>
                        </a:ext>
                      </a:extLst>
                    </a:gridCol>
                    <a:gridCol w="1339483">
                      <a:extLst>
                        <a:ext uri="{9D8B030D-6E8A-4147-A177-3AD203B41FA5}">
                          <a16:colId xmlns:a16="http://schemas.microsoft.com/office/drawing/2014/main" xmlns="" xmlns:a14="http://schemas.microsoft.com/office/drawing/2010/main" val="891988163"/>
                        </a:ext>
                      </a:extLst>
                    </a:gridCol>
                    <a:gridCol w="1421335">
                      <a:extLst>
                        <a:ext uri="{9D8B030D-6E8A-4147-A177-3AD203B41FA5}">
                          <a16:colId xmlns:a16="http://schemas.microsoft.com/office/drawing/2014/main" xmlns="" xmlns:a14="http://schemas.microsoft.com/office/drawing/2010/main" val="2409756356"/>
                        </a:ext>
                      </a:extLst>
                    </a:gridCol>
                  </a:tblGrid>
                  <a:tr h="1347153">
                    <a:tc>
                      <a:txBody>
                        <a:bodyPr/>
                        <a:lstStyle/>
                        <a:p>
                          <a:pPr indent="228600" algn="just">
                            <a:lnSpc>
                              <a:spcPct val="107000"/>
                            </a:lnSpc>
                            <a:spcAft>
                              <a:spcPts val="800"/>
                            </a:spcAft>
                          </a:pPr>
                          <a:r>
                            <a:rPr lang="en-US" sz="2800" dirty="0">
                              <a:effectLst/>
                            </a:rPr>
                            <a:t> </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dirty="0">
                              <a:effectLst/>
                            </a:rPr>
                            <a:t>pH 0 or pOH 14</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1 or pOH 13</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at pH 7 or pOH 7</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6 or pOH  8</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14 or pOH  0</a:t>
                          </a:r>
                          <a:endParaRPr lang="en-IN" sz="2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xmlns="" xmlns:a14="http://schemas.microsoft.com/office/drawing/2010/main" val="3365600664"/>
                      </a:ext>
                    </a:extLst>
                  </a:tr>
                  <a:tr h="1530563">
                    <a:tc>
                      <a:txBody>
                        <a:bodyPr/>
                        <a:lstStyle/>
                        <a:p>
                          <a:pPr algn="just">
                            <a:lnSpc>
                              <a:spcPct val="107000"/>
                            </a:lnSpc>
                            <a:spcAft>
                              <a:spcPts val="800"/>
                            </a:spcAft>
                          </a:pPr>
                          <a:r>
                            <a:rPr lang="en-US" sz="2800">
                              <a:effectLst/>
                            </a:rPr>
                            <a:t>concentration of H</a:t>
                          </a:r>
                          <a:r>
                            <a:rPr lang="en-US" sz="2800" baseline="30000">
                              <a:effectLst/>
                            </a:rPr>
                            <a:t>+</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dirty="0">
                              <a:effectLst/>
                            </a:rPr>
                            <a:t>1 mol/L or 1 (M)</a:t>
                          </a:r>
                          <a:endParaRPr lang="en-IN" sz="2800" dirty="0">
                            <a:effectLst/>
                            <a:latin typeface="Times New Roman" panose="02020603050405020304" pitchFamily="18" charset="0"/>
                            <a:ea typeface="Arial Unicode MS"/>
                          </a:endParaRPr>
                        </a:p>
                      </a:txBody>
                      <a:tcPr marL="68580" marR="68580" marT="0" marB="0"/>
                    </a:tc>
                    <a:tc>
                      <a:txBody>
                        <a:bodyPr/>
                        <a:lstStyle/>
                        <a:p>
                          <a:endParaRPr lang="en-US"/>
                        </a:p>
                      </a:txBody>
                      <a:tcPr marL="68580" marR="68580" marT="0" marB="0">
                        <a:blipFill>
                          <a:blip r:embed="rId3"/>
                          <a:stretch>
                            <a:fillRect l="-220000" t="-94422" r="-307727" b="-139442"/>
                          </a:stretch>
                        </a:blipFill>
                      </a:tcPr>
                    </a:tc>
                    <a:tc>
                      <a:txBody>
                        <a:bodyPr/>
                        <a:lstStyle/>
                        <a:p>
                          <a:endParaRPr lang="en-US"/>
                        </a:p>
                      </a:txBody>
                      <a:tcPr marL="68580" marR="68580" marT="0" marB="0">
                        <a:blipFill>
                          <a:blip r:embed="rId3"/>
                          <a:stretch>
                            <a:fillRect l="-320000" t="-94422" r="-207727" b="-139442"/>
                          </a:stretch>
                        </a:blipFill>
                      </a:tcPr>
                    </a:tc>
                    <a:tc>
                      <a:txBody>
                        <a:bodyPr/>
                        <a:lstStyle/>
                        <a:p>
                          <a:endParaRPr lang="en-US"/>
                        </a:p>
                      </a:txBody>
                      <a:tcPr marL="68580" marR="68580" marT="0" marB="0">
                        <a:blipFill>
                          <a:blip r:embed="rId3"/>
                          <a:stretch>
                            <a:fillRect l="-420000" t="-94422" r="-107727" b="-139442"/>
                          </a:stretch>
                        </a:blipFill>
                      </a:tcPr>
                    </a:tc>
                    <a:tc>
                      <a:txBody>
                        <a:bodyPr/>
                        <a:lstStyle/>
                        <a:p>
                          <a:endParaRPr lang="en-US"/>
                        </a:p>
                      </a:txBody>
                      <a:tcPr marL="68580" marR="68580" marT="0" marB="0">
                        <a:blipFill>
                          <a:blip r:embed="rId3"/>
                          <a:stretch>
                            <a:fillRect l="-490987" t="-94422" r="-1717" b="-139442"/>
                          </a:stretch>
                        </a:blipFill>
                      </a:tcPr>
                    </a:tc>
                    <a:extLst>
                      <a:ext uri="{0D108BD9-81ED-4DB2-BD59-A6C34878D82A}">
                        <a16:rowId xmlns:a16="http://schemas.microsoft.com/office/drawing/2014/main" xmlns="" xmlns:a14="http://schemas.microsoft.com/office/drawing/2010/main" val="401982845"/>
                      </a:ext>
                    </a:extLst>
                  </a:tr>
                  <a:tr h="2120106">
                    <a:tc>
                      <a:txBody>
                        <a:bodyPr/>
                        <a:lstStyle/>
                        <a:p>
                          <a:endParaRPr lang="en-US"/>
                        </a:p>
                      </a:txBody>
                      <a:tcPr marL="68580" marR="68580" marT="0" marB="0">
                        <a:blipFill>
                          <a:blip r:embed="rId3"/>
                          <a:stretch>
                            <a:fillRect l="-403" t="-140230" r="-456452" b="-575"/>
                          </a:stretch>
                        </a:blipFill>
                      </a:tcPr>
                    </a:tc>
                    <a:tc>
                      <a:txBody>
                        <a:bodyPr/>
                        <a:lstStyle/>
                        <a:p>
                          <a:endParaRPr lang="en-US"/>
                        </a:p>
                      </a:txBody>
                      <a:tcPr marL="68580" marR="68580" marT="0" marB="0">
                        <a:blipFill>
                          <a:blip r:embed="rId3"/>
                          <a:stretch>
                            <a:fillRect l="-105957" t="-140230" r="-381702" b="-575"/>
                          </a:stretch>
                        </a:blipFill>
                      </a:tcPr>
                    </a:tc>
                    <a:tc>
                      <a:txBody>
                        <a:bodyPr/>
                        <a:lstStyle/>
                        <a:p>
                          <a:endParaRPr lang="en-US"/>
                        </a:p>
                      </a:txBody>
                      <a:tcPr marL="68580" marR="68580" marT="0" marB="0">
                        <a:blipFill>
                          <a:blip r:embed="rId3"/>
                          <a:stretch>
                            <a:fillRect l="-220000" t="-140230" r="-307727" b="-575"/>
                          </a:stretch>
                        </a:blipFill>
                      </a:tcPr>
                    </a:tc>
                    <a:tc>
                      <a:txBody>
                        <a:bodyPr/>
                        <a:lstStyle/>
                        <a:p>
                          <a:endParaRPr lang="en-US"/>
                        </a:p>
                      </a:txBody>
                      <a:tcPr marL="68580" marR="68580" marT="0" marB="0">
                        <a:blipFill>
                          <a:blip r:embed="rId3"/>
                          <a:stretch>
                            <a:fillRect l="-320000" t="-140230" r="-207727" b="-575"/>
                          </a:stretch>
                        </a:blipFill>
                      </a:tcPr>
                    </a:tc>
                    <a:tc>
                      <a:txBody>
                        <a:bodyPr/>
                        <a:lstStyle/>
                        <a:p>
                          <a:endParaRPr lang="en-US"/>
                        </a:p>
                      </a:txBody>
                      <a:tcPr marL="68580" marR="68580" marT="0" marB="0">
                        <a:blipFill>
                          <a:blip r:embed="rId3"/>
                          <a:stretch>
                            <a:fillRect l="-420000" t="-140230" r="-107727" b="-575"/>
                          </a:stretch>
                        </a:blipFill>
                      </a:tcPr>
                    </a:tc>
                    <a:tc>
                      <a:txBody>
                        <a:bodyPr/>
                        <a:lstStyle/>
                        <a:p>
                          <a:pPr algn="just">
                            <a:lnSpc>
                              <a:spcPct val="107000"/>
                            </a:lnSpc>
                            <a:spcAft>
                              <a:spcPts val="800"/>
                            </a:spcAft>
                          </a:pPr>
                          <a:r>
                            <a:rPr lang="en-US" sz="2800" dirty="0">
                              <a:effectLst/>
                            </a:rPr>
                            <a:t>1 mol/L</a:t>
                          </a:r>
                          <a:endParaRPr lang="en-IN" sz="2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xmlns="" xmlns:a14="http://schemas.microsoft.com/office/drawing/2010/main" val="1006060873"/>
                      </a:ext>
                    </a:extLst>
                  </a:tr>
                </a:tbl>
              </a:graphicData>
            </a:graphic>
          </p:graphicFrame>
        </mc:Fallback>
      </mc:AlternateContent>
      <p:sp>
        <p:nvSpPr>
          <p:cNvPr id="6" name="Rectangle 2">
            <a:extLst>
              <a:ext uri="{FF2B5EF4-FFF2-40B4-BE49-F238E27FC236}">
                <a16:creationId xmlns:a16="http://schemas.microsoft.com/office/drawing/2014/main" xmlns="" id="{C85A65DA-11FB-FF3B-F08B-844F186BD2E9}"/>
              </a:ext>
            </a:extLst>
          </p:cNvPr>
          <p:cNvSpPr>
            <a:spLocks noChangeArrowheads="1"/>
          </p:cNvSpPr>
          <p:nvPr/>
        </p:nvSpPr>
        <p:spPr bwMode="auto">
          <a:xfrm>
            <a:off x="2165350" y="33448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xmlns="" val="1627284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14505C9-3E1C-D36C-7DD8-48491736AAA6}"/>
              </a:ext>
            </a:extLst>
          </p:cNvPr>
          <p:cNvSpPr txBox="1"/>
          <p:nvPr/>
        </p:nvSpPr>
        <p:spPr>
          <a:xfrm>
            <a:off x="419100" y="215244"/>
            <a:ext cx="8305800" cy="6219460"/>
          </a:xfrm>
          <a:prstGeom prst="rect">
            <a:avLst/>
          </a:prstGeom>
          <a:noFill/>
        </p:spPr>
        <p:txBody>
          <a:bodyPr wrap="square">
            <a:spAutoFit/>
          </a:bodyPr>
          <a:lstStyle/>
          <a:p>
            <a:pPr algn="ctr">
              <a:lnSpc>
                <a:spcPct val="150000"/>
              </a:lnSpc>
            </a:pPr>
            <a:r>
              <a:rPr lang="en-US" sz="28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of the solutions</a:t>
            </a:r>
            <a:endParaRPr lang="en-US" sz="2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At 25° C the range of pH scale is 1 to 7 to 14, </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A solution with a pH of 1 has [H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of  0.1 mol/L or 10</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-1</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A solution with a pH of 3 has [H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of  0.001 mol/L or 10</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-3</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A solution with a pH of 7 has [H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of  0.0000001 mol/L or 10</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-7</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With increasing temperature, this range of pH decrease</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K</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w</a:t>
            </a:r>
            <a:r>
              <a:rPr lang="en-US" sz="2400" dirty="0">
                <a:effectLst/>
                <a:latin typeface="Times New Roman" panose="02020603050405020304" pitchFamily="18" charset="0"/>
                <a:ea typeface="Calibri" panose="020F0502020204030204" pitchFamily="34" charset="0"/>
                <a:cs typeface="Vrinda" panose="020B0502040204020203" pitchFamily="34" charset="0"/>
              </a:rPr>
              <a:t> = [H</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[OH</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 1.0 x 10</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-14</a:t>
            </a:r>
            <a:r>
              <a:rPr lang="en-US" sz="2400" dirty="0">
                <a:effectLst/>
                <a:latin typeface="Times New Roman" panose="02020603050405020304" pitchFamily="18" charset="0"/>
                <a:ea typeface="Calibri" panose="020F0502020204030204" pitchFamily="34" charset="0"/>
                <a:cs typeface="Vrinda" panose="020B0502040204020203" pitchFamily="34" charset="0"/>
              </a:rPr>
              <a:t> (K</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w</a:t>
            </a:r>
            <a:r>
              <a:rPr lang="en-US" sz="2400" dirty="0">
                <a:effectLst/>
                <a:latin typeface="Times New Roman" panose="02020603050405020304" pitchFamily="18" charset="0"/>
                <a:ea typeface="Calibri" panose="020F0502020204030204" pitchFamily="34" charset="0"/>
                <a:cs typeface="Vrinda" panose="020B0502040204020203" pitchFamily="34" charset="0"/>
              </a:rPr>
              <a:t> = Equilibrium constant for water)</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Calibri" panose="020F0502020204030204" pitchFamily="34" charset="0"/>
                <a:ea typeface="Calibri" panose="020F0502020204030204" pitchFamily="34" charset="0"/>
                <a:cs typeface="Vrinda" panose="020B0502040204020203" pitchFamily="34" charset="0"/>
              </a:rPr>
              <a:t>t</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he value of K</a:t>
            </a:r>
            <a:r>
              <a:rPr lang="en-US" sz="2400" baseline="-250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w</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 is temperature dependent. The value of K</a:t>
            </a:r>
            <a:r>
              <a:rPr lang="en-US" sz="2400" baseline="-250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w</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 at 25</a:t>
            </a:r>
            <a:r>
              <a:rPr lang="en-US" sz="2400" dirty="0">
                <a:effectLst/>
                <a:latin typeface="Calibri" panose="020F0502020204030204" pitchFamily="34" charset="0"/>
                <a:ea typeface="Calibri" panose="020F0502020204030204" pitchFamily="34" charset="0"/>
                <a:cs typeface="Vrinda" panose="020B0502040204020203" pitchFamily="34" charset="0"/>
              </a:rPr>
              <a:t>°</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 C is 10</a:t>
            </a:r>
            <a:r>
              <a:rPr lang="en-US" sz="2400" baseline="300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−14</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 When the temperature is increased, the value of </a:t>
            </a:r>
            <a:r>
              <a:rPr lang="en-US" sz="2400" dirty="0">
                <a:effectLst/>
                <a:latin typeface="Times New Roman" panose="02020603050405020304" pitchFamily="18" charset="0"/>
                <a:ea typeface="Calibri" panose="020F0502020204030204" pitchFamily="34" charset="0"/>
                <a:cs typeface="Vrinda" panose="020B0502040204020203" pitchFamily="34" charset="0"/>
              </a:rPr>
              <a:t>[H</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[OH</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will increase, so </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K</a:t>
            </a:r>
            <a:r>
              <a:rPr lang="en-US" sz="2400" baseline="-250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w</a:t>
            </a:r>
            <a:r>
              <a:rPr lang="en-US" sz="2400" dirty="0">
                <a:effectLst/>
                <a:latin typeface="Calibri" panose="020F0502020204030204" pitchFamily="34" charset="0"/>
                <a:ea typeface="Calibri" panose="020F0502020204030204" pitchFamily="34" charset="0"/>
                <a:cs typeface="Vrinda" panose="020B0502040204020203" pitchFamily="34" charset="0"/>
              </a:rPr>
              <a:t> will also increase. </a:t>
            </a:r>
            <a:endParaRPr lang="en-IN" sz="24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xmlns="" val="145658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8F862EA8-EF74-6821-6F47-332B7EC4680E}"/>
                  </a:ext>
                </a:extLst>
              </p:cNvPr>
              <p:cNvSpPr txBox="1"/>
              <p:nvPr/>
            </p:nvSpPr>
            <p:spPr>
              <a:xfrm>
                <a:off x="304800" y="76200"/>
                <a:ext cx="8534400" cy="6494085"/>
              </a:xfrm>
              <a:prstGeom prst="rect">
                <a:avLst/>
              </a:prstGeom>
              <a:noFill/>
            </p:spPr>
            <p:txBody>
              <a:bodyPr wrap="square">
                <a:spAutoFit/>
              </a:bodyPr>
              <a:lstStyle/>
              <a:p>
                <a:pPr algn="ct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LUX-FLOOD CONCEPT</a:t>
                </a:r>
                <a:endParaRPr lang="en-IN"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concept proposed by Lux on 1939 and extended by Flood on 1947</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Define acid and base in terms of oxide (O</a:t>
                </a:r>
                <a:r>
                  <a:rPr lang="en-US" sz="24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ion transfer.</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Acid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oxide ion acceptors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SiO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etc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Base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oxide ion donor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PbO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Acid-base interaction: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Acid + O</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Base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SiO2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CaSiO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PbO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PbSO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Amphoteric substances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They should have tendency to accept &amp; donate oxide ion, means they can act as acid as well as base (ex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ZnO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ZnO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Zn</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ZnO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ZnO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2Al</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+ 3O</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+ 3O</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2AlO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xmlns="" xmlns:a14="http://schemas.microsoft.com/office/drawing/2010/main" id="{8F862EA8-EF74-6821-6F47-332B7EC4680E}"/>
                  </a:ext>
                </a:extLst>
              </p:cNvPr>
              <p:cNvSpPr txBox="1">
                <a:spLocks noRot="1" noChangeAspect="1" noMove="1" noResize="1" noEditPoints="1" noAdjustHandles="1" noChangeArrowheads="1" noChangeShapeType="1" noTextEdit="1"/>
              </p:cNvSpPr>
              <p:nvPr/>
            </p:nvSpPr>
            <p:spPr>
              <a:xfrm>
                <a:off x="304800" y="76200"/>
                <a:ext cx="8534400" cy="6494085"/>
              </a:xfrm>
              <a:prstGeom prst="rect">
                <a:avLst/>
              </a:prstGeom>
              <a:blipFill>
                <a:blip r:embed="rId2"/>
                <a:stretch>
                  <a:fillRect l="-1071" t="-1408"/>
                </a:stretch>
              </a:blipFill>
            </p:spPr>
            <p:txBody>
              <a:bodyPr/>
              <a:lstStyle/>
              <a:p>
                <a:r>
                  <a:rPr lang="en-IN">
                    <a:noFill/>
                  </a:rPr>
                  <a:t> </a:t>
                </a:r>
              </a:p>
            </p:txBody>
          </p:sp>
        </mc:Fallback>
      </mc:AlternateContent>
    </p:spTree>
    <p:extLst>
      <p:ext uri="{BB962C8B-B14F-4D97-AF65-F5344CB8AC3E}">
        <p14:creationId xmlns:p14="http://schemas.microsoft.com/office/powerpoint/2010/main" xmlns="" val="258662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B14505C9-3E1C-D36C-7DD8-48491736AAA6}"/>
                  </a:ext>
                </a:extLst>
              </p:cNvPr>
              <p:cNvSpPr txBox="1"/>
              <p:nvPr/>
            </p:nvSpPr>
            <p:spPr>
              <a:xfrm>
                <a:off x="381000" y="76200"/>
                <a:ext cx="8305800" cy="6387711"/>
              </a:xfrm>
              <a:prstGeom prst="rect">
                <a:avLst/>
              </a:prstGeom>
              <a:noFill/>
            </p:spPr>
            <p:txBody>
              <a:bodyPr wrap="square">
                <a:spAutoFit/>
              </a:bodyPr>
              <a:lstStyle/>
              <a:p>
                <a:pPr algn="ctr" fontAlgn="base"/>
                <a:r>
                  <a:rPr lang="en-US" sz="28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of the solutions</a:t>
                </a: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algn="just">
                  <a:lnSpc>
                    <a:spcPct val="107000"/>
                  </a:lnSpc>
                  <a:spcAft>
                    <a:spcPts val="800"/>
                  </a:spcAft>
                </a:pPr>
                <a:r>
                  <a:rPr lang="en-US" sz="2400" b="1" dirty="0">
                    <a:solidFill>
                      <a:srgbClr val="7030A0"/>
                    </a:solidFill>
                    <a:effectLst/>
                    <a:latin typeface="Times New Roman" panose="02020603050405020304" pitchFamily="18" charset="0"/>
                    <a:ea typeface="Arial Unicode MS"/>
                  </a:rPr>
                  <a:t>Temperature Dependence of pH</a:t>
                </a:r>
                <a:endParaRPr lang="en-IN" sz="2400" dirty="0">
                  <a:solidFill>
                    <a:srgbClr val="7030A0"/>
                  </a:solidFill>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For auto ionization of water 2 H</a:t>
                </a:r>
                <a:r>
                  <a:rPr lang="en-US" sz="2400" baseline="-25000" dirty="0">
                    <a:solidFill>
                      <a:srgbClr val="000000"/>
                    </a:solidFill>
                    <a:effectLst/>
                    <a:latin typeface="Times New Roman" panose="02020603050405020304" pitchFamily="18" charset="0"/>
                    <a:ea typeface="Arial Unicode MS"/>
                  </a:rPr>
                  <a:t>2</a:t>
                </a:r>
                <a:r>
                  <a:rPr lang="en-US" sz="2400" dirty="0">
                    <a:solidFill>
                      <a:srgbClr val="000000"/>
                    </a:solidFill>
                    <a:effectLst/>
                    <a:latin typeface="Times New Roman" panose="02020603050405020304" pitchFamily="18" charset="0"/>
                    <a:ea typeface="Arial Unicode MS"/>
                  </a:rPr>
                  <a:t>O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Arial Unicode MS"/>
                  </a:rPr>
                  <a:t> H</a:t>
                </a:r>
                <a:r>
                  <a:rPr lang="en-US" sz="2400" baseline="30000" dirty="0">
                    <a:solidFill>
                      <a:srgbClr val="000000"/>
                    </a:solidFill>
                    <a:effectLst/>
                    <a:latin typeface="Times New Roman" panose="02020603050405020304" pitchFamily="18" charset="0"/>
                    <a:ea typeface="Arial Unicode MS"/>
                  </a:rPr>
                  <a:t>+</a:t>
                </a:r>
                <a:r>
                  <a:rPr lang="en-US" sz="2400" dirty="0">
                    <a:solidFill>
                      <a:srgbClr val="000000"/>
                    </a:solidFill>
                    <a:effectLst/>
                    <a:latin typeface="Times New Roman" panose="02020603050405020304" pitchFamily="18" charset="0"/>
                    <a:ea typeface="Arial Unicode MS"/>
                  </a:rPr>
                  <a:t> + </a:t>
                </a:r>
                <a14:m>
                  <m:oMath xmlns:m="http://schemas.openxmlformats.org/officeDocument/2006/math">
                    <m:sSup>
                      <m:sSupPr>
                        <m:ctrlPr>
                          <a:rPr lang="en-IN" sz="2400" i="1">
                            <a:solidFill>
                              <a:srgbClr val="000000"/>
                            </a:solidFill>
                            <a:effectLst/>
                            <a:latin typeface="Cambria Math" panose="02040503050406030204" pitchFamily="18" charset="0"/>
                            <a:ea typeface="Arial Unicode MS"/>
                          </a:rPr>
                        </m:ctrlPr>
                      </m:sSupPr>
                      <m:e>
                        <m:r>
                          <m:rPr>
                            <m:sty m:val="p"/>
                          </m:rPr>
                          <a:rPr lang="en-US" sz="2400">
                            <a:solidFill>
                              <a:srgbClr val="000000"/>
                            </a:solidFill>
                            <a:effectLst/>
                            <a:latin typeface="Cambria Math" panose="02040503050406030204" pitchFamily="18" charset="0"/>
                            <a:ea typeface="Arial Unicode MS"/>
                          </a:rPr>
                          <m:t>OH</m:t>
                        </m:r>
                      </m:e>
                      <m:sup>
                        <m:r>
                          <a:rPr lang="en-US" sz="2400" i="1">
                            <a:solidFill>
                              <a:srgbClr val="000000"/>
                            </a:solidFill>
                            <a:effectLst/>
                            <a:latin typeface="Cambria Math" panose="02040503050406030204" pitchFamily="18" charset="0"/>
                            <a:ea typeface="Arial Unicode MS"/>
                          </a:rPr>
                          <m:t>−</m:t>
                        </m:r>
                      </m:sup>
                    </m:sSup>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K</a:t>
                </a:r>
                <a:r>
                  <a:rPr lang="en-US" sz="2400" b="1" baseline="-25000" dirty="0">
                    <a:solidFill>
                      <a:srgbClr val="000000"/>
                    </a:solidFill>
                    <a:effectLst/>
                    <a:latin typeface="Times New Roman" panose="02020603050405020304" pitchFamily="18" charset="0"/>
                    <a:ea typeface="Times New Roman" panose="02020603050405020304" pitchFamily="18" charset="0"/>
                  </a:rPr>
                  <a:t>w</a:t>
                </a:r>
                <a:r>
                  <a:rPr lang="en-US" sz="2400" b="1" dirty="0">
                    <a:solidFill>
                      <a:srgbClr val="000000"/>
                    </a:solidFill>
                    <a:effectLst/>
                    <a:latin typeface="Times New Roman" panose="02020603050405020304" pitchFamily="18" charset="0"/>
                    <a:ea typeface="Times New Roman" panose="02020603050405020304" pitchFamily="18" charset="0"/>
                  </a:rPr>
                  <a:t> = [</a:t>
                </a:r>
                <a:r>
                  <a:rPr lang="en-US" sz="2400" b="1" dirty="0">
                    <a:solidFill>
                      <a:srgbClr val="000000"/>
                    </a:solidFill>
                    <a:effectLst/>
                    <a:latin typeface="Times New Roman" panose="02020603050405020304" pitchFamily="18" charset="0"/>
                    <a:ea typeface="Arial Unicode MS"/>
                  </a:rPr>
                  <a:t>H</a:t>
                </a:r>
                <a:r>
                  <a:rPr lang="en-US" sz="2400" b="1" baseline="30000" dirty="0">
                    <a:solidFill>
                      <a:srgbClr val="000000"/>
                    </a:solidFill>
                    <a:effectLst/>
                    <a:latin typeface="Times New Roman" panose="02020603050405020304" pitchFamily="18" charset="0"/>
                    <a:ea typeface="Arial Unicode MS"/>
                  </a:rPr>
                  <a:t>+</a:t>
                </a:r>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a:solidFill>
                          <a:srgbClr val="000000"/>
                        </a:solidFill>
                        <a:effectLst/>
                        <a:latin typeface="Cambria Math" panose="02040503050406030204" pitchFamily="18" charset="0"/>
                        <a:ea typeface="Arial Unicode MS"/>
                      </a:rPr>
                      <m:t>×</m:t>
                    </m:r>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400" b="1" i="1">
                            <a:solidFill>
                              <a:srgbClr val="000000"/>
                            </a:solidFill>
                            <a:effectLst/>
                            <a:latin typeface="Cambria Math" panose="02040503050406030204" pitchFamily="18" charset="0"/>
                            <a:ea typeface="Arial Unicode MS"/>
                          </a:rPr>
                        </m:ctrlPr>
                      </m:sSupPr>
                      <m:e>
                        <m:r>
                          <a:rPr lang="en-US" sz="2400" b="1" i="1">
                            <a:solidFill>
                              <a:srgbClr val="000000"/>
                            </a:solidFill>
                            <a:effectLst/>
                            <a:latin typeface="Cambria Math" panose="02040503050406030204" pitchFamily="18" charset="0"/>
                            <a:ea typeface="Arial Unicode MS"/>
                          </a:rPr>
                          <m:t>𝐎𝐇</m:t>
                        </m:r>
                      </m:e>
                      <m:sup>
                        <m:r>
                          <a:rPr lang="en-US" sz="2400" b="1" i="1">
                            <a:solidFill>
                              <a:srgbClr val="000000"/>
                            </a:solidFill>
                            <a:effectLst/>
                            <a:latin typeface="Cambria Math" panose="02040503050406030204" pitchFamily="18" charset="0"/>
                            <a:ea typeface="Arial Unicode MS"/>
                          </a:rPr>
                          <m:t>−</m:t>
                        </m:r>
                      </m:sup>
                    </m:sSup>
                  </m:oMath>
                </a14:m>
                <a:r>
                  <a:rPr lang="en-US" sz="2400" b="1" dirty="0">
                    <a:solidFill>
                      <a:srgbClr val="000000"/>
                    </a:solidFill>
                    <a:effectLst/>
                    <a:latin typeface="Times New Roman" panose="02020603050405020304" pitchFamily="18" charset="0"/>
                    <a:ea typeface="Times New Roman" panose="02020603050405020304" pitchFamily="18" charset="0"/>
                  </a:rPr>
                  <a:t>] = 10</a:t>
                </a:r>
                <a:r>
                  <a:rPr lang="en-US" sz="2400" b="1" baseline="30000" dirty="0">
                    <a:solidFill>
                      <a:srgbClr val="000000"/>
                    </a:solidFill>
                    <a:effectLst/>
                    <a:latin typeface="Times New Roman" panose="02020603050405020304" pitchFamily="18" charset="0"/>
                    <a:ea typeface="Times New Roman" panose="02020603050405020304" pitchFamily="18" charset="0"/>
                  </a:rPr>
                  <a:t>-14</a:t>
                </a:r>
                <a:r>
                  <a:rPr lang="en-US" sz="2400" b="1" dirty="0">
                    <a:solidFill>
                      <a:srgbClr val="000000"/>
                    </a:solidFill>
                    <a:effectLst/>
                    <a:latin typeface="Times New Roman" panose="02020603050405020304" pitchFamily="18" charset="0"/>
                    <a:ea typeface="Times New Roman" panose="02020603050405020304" pitchFamily="18" charset="0"/>
                  </a:rPr>
                  <a:t> at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K</a:t>
                </a:r>
                <a:r>
                  <a:rPr lang="en-US" sz="2400" baseline="-25000" dirty="0">
                    <a:solidFill>
                      <a:srgbClr val="000000"/>
                    </a:solidFill>
                    <a:effectLst/>
                    <a:latin typeface="Times New Roman" panose="02020603050405020304" pitchFamily="18" charset="0"/>
                    <a:ea typeface="Times New Roman" panose="02020603050405020304" pitchFamily="18" charset="0"/>
                  </a:rPr>
                  <a:t>w</a:t>
                </a:r>
                <a:r>
                  <a:rPr lang="en-US" sz="2400" dirty="0">
                    <a:solidFill>
                      <a:srgbClr val="000000"/>
                    </a:solidFill>
                    <a:effectLst/>
                    <a:latin typeface="Times New Roman" panose="02020603050405020304" pitchFamily="18" charset="0"/>
                    <a:ea typeface="Times New Roman" panose="02020603050405020304" pitchFamily="18" charset="0"/>
                  </a:rPr>
                  <a:t> increases with temperature. </a:t>
                </a:r>
                <a:r>
                  <a:rPr lang="en-US" sz="2400" b="1" dirty="0">
                    <a:solidFill>
                      <a:srgbClr val="000000"/>
                    </a:solidFill>
                    <a:effectLst/>
                    <a:latin typeface="Times New Roman" panose="02020603050405020304" pitchFamily="18" charset="0"/>
                    <a:ea typeface="Times New Roman" panose="02020603050405020304" pitchFamily="18" charset="0"/>
                  </a:rPr>
                  <a:t>Thus, with an increase in temperature pH of the neutral solution decreases from 7.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K</a:t>
                </a:r>
                <a:r>
                  <a:rPr lang="en-US" sz="2400" b="1" baseline="-25000" dirty="0">
                    <a:solidFill>
                      <a:srgbClr val="000000"/>
                    </a:solidFill>
                    <a:effectLst/>
                    <a:latin typeface="Times New Roman" panose="02020603050405020304" pitchFamily="18" charset="0"/>
                    <a:ea typeface="Times New Roman" panose="02020603050405020304" pitchFamily="18" charset="0"/>
                  </a:rPr>
                  <a:t>w</a:t>
                </a:r>
                <a:r>
                  <a:rPr lang="en-US" sz="2400" b="1" dirty="0">
                    <a:solidFill>
                      <a:srgbClr val="000000"/>
                    </a:solidFill>
                    <a:effectLst/>
                    <a:latin typeface="Times New Roman" panose="02020603050405020304" pitchFamily="18" charset="0"/>
                    <a:ea typeface="Times New Roman" panose="02020603050405020304" pitchFamily="18" charset="0"/>
                  </a:rPr>
                  <a:t> &gt; 10</a:t>
                </a:r>
                <a:r>
                  <a:rPr lang="en-US" sz="2400" b="1" baseline="30000" dirty="0">
                    <a:solidFill>
                      <a:srgbClr val="000000"/>
                    </a:solidFill>
                    <a:effectLst/>
                    <a:latin typeface="Times New Roman" panose="02020603050405020304" pitchFamily="18" charset="0"/>
                    <a:ea typeface="Times New Roman" panose="02020603050405020304" pitchFamily="18" charset="0"/>
                  </a:rPr>
                  <a:t>-14</a:t>
                </a:r>
                <a:r>
                  <a:rPr lang="en-US" sz="2400" b="1" dirty="0">
                    <a:solidFill>
                      <a:srgbClr val="000000"/>
                    </a:solidFill>
                    <a:effectLst/>
                    <a:latin typeface="Times New Roman" panose="02020603050405020304" pitchFamily="18" charset="0"/>
                    <a:ea typeface="Times New Roman" panose="02020603050405020304" pitchFamily="18" charset="0"/>
                  </a:rPr>
                  <a:t> At temperature &gt;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K</a:t>
                </a:r>
                <a:r>
                  <a:rPr lang="en-US" sz="2400" b="1" baseline="-25000" dirty="0">
                    <a:solidFill>
                      <a:srgbClr val="000000"/>
                    </a:solidFill>
                    <a:effectLst/>
                    <a:latin typeface="Times New Roman" panose="02020603050405020304" pitchFamily="18" charset="0"/>
                    <a:ea typeface="Times New Roman" panose="02020603050405020304" pitchFamily="18" charset="0"/>
                  </a:rPr>
                  <a:t>w</a:t>
                </a:r>
                <a:r>
                  <a:rPr lang="en-US" sz="2400" b="1" dirty="0">
                    <a:solidFill>
                      <a:srgbClr val="000000"/>
                    </a:solidFill>
                    <a:effectLst/>
                    <a:latin typeface="Times New Roman" panose="02020603050405020304" pitchFamily="18" charset="0"/>
                    <a:ea typeface="Times New Roman" panose="02020603050405020304" pitchFamily="18" charset="0"/>
                  </a:rPr>
                  <a:t> &lt; 10</a:t>
                </a:r>
                <a:r>
                  <a:rPr lang="en-US" sz="2400" b="1" baseline="30000" dirty="0">
                    <a:solidFill>
                      <a:srgbClr val="000000"/>
                    </a:solidFill>
                    <a:effectLst/>
                    <a:latin typeface="Times New Roman" panose="02020603050405020304" pitchFamily="18" charset="0"/>
                    <a:ea typeface="Times New Roman" panose="02020603050405020304" pitchFamily="18" charset="0"/>
                  </a:rPr>
                  <a:t>-14</a:t>
                </a:r>
                <a:r>
                  <a:rPr lang="en-US" sz="2400" b="1" dirty="0">
                    <a:solidFill>
                      <a:srgbClr val="000000"/>
                    </a:solidFill>
                    <a:effectLst/>
                    <a:latin typeface="Times New Roman" panose="02020603050405020304" pitchFamily="18" charset="0"/>
                    <a:ea typeface="Times New Roman" panose="02020603050405020304" pitchFamily="18" charset="0"/>
                  </a:rPr>
                  <a:t> At temperature &lt;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Taking negative logarithm of both side</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nl-NL" sz="2400" dirty="0">
                    <a:solidFill>
                      <a:srgbClr val="000000"/>
                    </a:solidFill>
                    <a:effectLst/>
                    <a:latin typeface="Times New Roman" panose="02020603050405020304" pitchFamily="18" charset="0"/>
                    <a:ea typeface="Times New Roman" panose="02020603050405020304" pitchFamily="18" charset="0"/>
                  </a:rPr>
                  <a:t>-log K</a:t>
                </a:r>
                <a:r>
                  <a:rPr lang="nl-NL" sz="2400" baseline="-25000" dirty="0">
                    <a:solidFill>
                      <a:srgbClr val="000000"/>
                    </a:solidFill>
                    <a:effectLst/>
                    <a:latin typeface="Times New Roman" panose="02020603050405020304" pitchFamily="18" charset="0"/>
                    <a:ea typeface="Times New Roman" panose="02020603050405020304" pitchFamily="18" charset="0"/>
                  </a:rPr>
                  <a:t>w</a:t>
                </a:r>
                <a:r>
                  <a:rPr lang="nl-NL" sz="2400" dirty="0">
                    <a:solidFill>
                      <a:srgbClr val="000000"/>
                    </a:solidFill>
                    <a:effectLst/>
                    <a:latin typeface="Times New Roman" panose="02020603050405020304" pitchFamily="18" charset="0"/>
                    <a:ea typeface="Times New Roman" panose="02020603050405020304" pitchFamily="18" charset="0"/>
                  </a:rPr>
                  <a:t> = -log [</a:t>
                </a:r>
                <a:r>
                  <a:rPr lang="nl-NL" sz="2400" dirty="0">
                    <a:solidFill>
                      <a:srgbClr val="000000"/>
                    </a:solidFill>
                    <a:effectLst/>
                    <a:latin typeface="Times New Roman" panose="02020603050405020304" pitchFamily="18" charset="0"/>
                    <a:ea typeface="Arial Unicode MS"/>
                  </a:rPr>
                  <a:t>H</a:t>
                </a:r>
                <a:r>
                  <a:rPr lang="nl-NL" sz="2400" baseline="-25000" dirty="0">
                    <a:solidFill>
                      <a:srgbClr val="000000"/>
                    </a:solidFill>
                    <a:effectLst/>
                    <a:latin typeface="Times New Roman" panose="02020603050405020304" pitchFamily="18" charset="0"/>
                    <a:ea typeface="Arial Unicode MS"/>
                  </a:rPr>
                  <a:t>3</a:t>
                </a:r>
                <a:r>
                  <a:rPr lang="nl-NL" sz="2400" dirty="0">
                    <a:solidFill>
                      <a:srgbClr val="000000"/>
                    </a:solidFill>
                    <a:effectLst/>
                    <a:latin typeface="Times New Roman" panose="02020603050405020304" pitchFamily="18" charset="0"/>
                    <a:ea typeface="Arial Unicode MS"/>
                  </a:rPr>
                  <a:t>O</a:t>
                </a:r>
                <a:r>
                  <a:rPr lang="nl-NL" sz="2400" baseline="30000" dirty="0">
                    <a:solidFill>
                      <a:srgbClr val="000000"/>
                    </a:solidFill>
                    <a:effectLst/>
                    <a:latin typeface="Times New Roman" panose="02020603050405020304" pitchFamily="18" charset="0"/>
                    <a:ea typeface="Arial Unicode MS"/>
                  </a:rPr>
                  <a:t>+</a:t>
                </a:r>
                <a:r>
                  <a:rPr lang="nl-NL"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nl-NL" sz="2400">
                        <a:solidFill>
                          <a:srgbClr val="000000"/>
                        </a:solidFill>
                        <a:effectLst/>
                        <a:latin typeface="Cambria Math" panose="02040503050406030204" pitchFamily="18" charset="0"/>
                        <a:ea typeface="Arial Unicode MS"/>
                      </a:rPr>
                      <m:t>×</m:t>
                    </m:r>
                  </m:oMath>
                </a14:m>
                <a:r>
                  <a:rPr lang="nl-NL" sz="2400" dirty="0">
                    <a:solidFill>
                      <a:srgbClr val="000000"/>
                    </a:solidFill>
                    <a:effectLst/>
                    <a:latin typeface="Times New Roman" panose="02020603050405020304" pitchFamily="18" charset="0"/>
                    <a:ea typeface="Times New Roman" panose="02020603050405020304" pitchFamily="18" charset="0"/>
                  </a:rPr>
                  <a:t> -log [</a:t>
                </a:r>
                <a14:m>
                  <m:oMath xmlns:m="http://schemas.openxmlformats.org/officeDocument/2006/math">
                    <m:sSup>
                      <m:sSupPr>
                        <m:ctrlPr>
                          <a:rPr lang="en-IN" sz="2400" i="1">
                            <a:solidFill>
                              <a:srgbClr val="000000"/>
                            </a:solidFill>
                            <a:effectLst/>
                            <a:latin typeface="Cambria Math" panose="02040503050406030204" pitchFamily="18" charset="0"/>
                            <a:ea typeface="Arial Unicode MS"/>
                          </a:rPr>
                        </m:ctrlPr>
                      </m:sSupPr>
                      <m:e>
                        <m:r>
                          <m:rPr>
                            <m:sty m:val="p"/>
                          </m:rPr>
                          <a:rPr lang="nl-NL" sz="2400">
                            <a:solidFill>
                              <a:srgbClr val="000000"/>
                            </a:solidFill>
                            <a:effectLst/>
                            <a:latin typeface="Cambria Math" panose="02040503050406030204" pitchFamily="18" charset="0"/>
                            <a:ea typeface="Arial Unicode MS"/>
                          </a:rPr>
                          <m:t>OH</m:t>
                        </m:r>
                      </m:e>
                      <m:sup>
                        <m:r>
                          <a:rPr lang="nl-NL" sz="2400" i="1">
                            <a:solidFill>
                              <a:srgbClr val="000000"/>
                            </a:solidFill>
                            <a:effectLst/>
                            <a:latin typeface="Cambria Math" panose="02040503050406030204" pitchFamily="18" charset="0"/>
                            <a:ea typeface="Arial Unicode MS"/>
                          </a:rPr>
                          <m:t>−</m:t>
                        </m:r>
                      </m:sup>
                    </m:sSup>
                  </m:oMath>
                </a14:m>
                <a:r>
                  <a:rPr lang="nl-NL" sz="2400" dirty="0">
                    <a:solidFill>
                      <a:srgbClr val="000000"/>
                    </a:solidFill>
                    <a:effectLst/>
                    <a:latin typeface="Times New Roman" panose="02020603050405020304" pitchFamily="18" charset="0"/>
                    <a:ea typeface="Times New Roman" panose="02020603050405020304" pitchFamily="18" charset="0"/>
                  </a:rPr>
                  <a:t>]</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rPr>
                  <a:t>pKw</a:t>
                </a:r>
                <a:r>
                  <a:rPr lang="en-US" sz="2400" b="1" dirty="0">
                    <a:solidFill>
                      <a:srgbClr val="000000"/>
                    </a:solidFill>
                    <a:effectLst/>
                    <a:latin typeface="Times New Roman" panose="02020603050405020304" pitchFamily="18" charset="0"/>
                    <a:ea typeface="Times New Roman" panose="02020603050405020304" pitchFamily="18" charset="0"/>
                  </a:rPr>
                  <a:t> = pH + pOH = 14 at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rPr>
                  <a:t>pK</a:t>
                </a:r>
                <a:r>
                  <a:rPr lang="en-US" sz="2400" b="1" baseline="-25000" dirty="0" err="1">
                    <a:solidFill>
                      <a:srgbClr val="000000"/>
                    </a:solidFill>
                    <a:effectLst/>
                    <a:latin typeface="Times New Roman" panose="02020603050405020304" pitchFamily="18" charset="0"/>
                    <a:ea typeface="Times New Roman" panose="02020603050405020304" pitchFamily="18" charset="0"/>
                  </a:rPr>
                  <a:t>w</a:t>
                </a:r>
                <a:r>
                  <a:rPr lang="en-US" sz="2400" b="1" dirty="0">
                    <a:solidFill>
                      <a:srgbClr val="000000"/>
                    </a:solidFill>
                    <a:effectLst/>
                    <a:latin typeface="Times New Roman" panose="02020603050405020304" pitchFamily="18" charset="0"/>
                    <a:ea typeface="Times New Roman" panose="02020603050405020304" pitchFamily="18" charset="0"/>
                  </a:rPr>
                  <a:t> &lt; 14 At temperature &gt;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K</a:t>
                </a:r>
                <a:r>
                  <a:rPr lang="en-US" sz="2400" b="1" baseline="-25000" dirty="0">
                    <a:solidFill>
                      <a:srgbClr val="000000"/>
                    </a:solidFill>
                    <a:effectLst/>
                    <a:latin typeface="Times New Roman" panose="02020603050405020304" pitchFamily="18" charset="0"/>
                    <a:ea typeface="Times New Roman" panose="02020603050405020304" pitchFamily="18" charset="0"/>
                  </a:rPr>
                  <a:t>w</a:t>
                </a:r>
                <a:r>
                  <a:rPr lang="en-US" sz="2400" b="1" dirty="0">
                    <a:solidFill>
                      <a:srgbClr val="000000"/>
                    </a:solidFill>
                    <a:effectLst/>
                    <a:latin typeface="Times New Roman" panose="02020603050405020304" pitchFamily="18" charset="0"/>
                    <a:ea typeface="Times New Roman" panose="02020603050405020304" pitchFamily="18" charset="0"/>
                  </a:rPr>
                  <a:t> &gt;14 At temperature &lt;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p:txBody>
          </p:sp>
        </mc:Choice>
        <mc:Fallback>
          <p:sp>
            <p:nvSpPr>
              <p:cNvPr id="3" name="TextBox 2">
                <a:extLst>
                  <a:ext uri="{FF2B5EF4-FFF2-40B4-BE49-F238E27FC236}">
                    <a16:creationId xmlns:a16="http://schemas.microsoft.com/office/drawing/2014/main" xmlns="" id="{B14505C9-3E1C-D36C-7DD8-48491736AAA6}"/>
                  </a:ext>
                </a:extLst>
              </p:cNvPr>
              <p:cNvSpPr txBox="1">
                <a:spLocks noRot="1" noChangeAspect="1" noMove="1" noResize="1" noEditPoints="1" noAdjustHandles="1" noChangeArrowheads="1" noChangeShapeType="1" noTextEdit="1"/>
              </p:cNvSpPr>
              <p:nvPr/>
            </p:nvSpPr>
            <p:spPr>
              <a:xfrm>
                <a:off x="381000" y="76200"/>
                <a:ext cx="8305800" cy="6387711"/>
              </a:xfrm>
              <a:prstGeom prst="rect">
                <a:avLst/>
              </a:prstGeom>
              <a:blipFill>
                <a:blip r:embed="rId2"/>
                <a:stretch>
                  <a:fillRect l="-1175" t="-1051" r="-1101" b="-1242"/>
                </a:stretch>
              </a:blipFill>
            </p:spPr>
            <p:txBody>
              <a:bodyPr/>
              <a:lstStyle/>
              <a:p>
                <a:r>
                  <a:rPr lang="en-IN">
                    <a:noFill/>
                  </a:rPr>
                  <a:t> </a:t>
                </a:r>
              </a:p>
            </p:txBody>
          </p:sp>
        </mc:Fallback>
      </mc:AlternateContent>
    </p:spTree>
    <p:extLst>
      <p:ext uri="{BB962C8B-B14F-4D97-AF65-F5344CB8AC3E}">
        <p14:creationId xmlns:p14="http://schemas.microsoft.com/office/powerpoint/2010/main" xmlns="" val="26395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14505C9-3E1C-D36C-7DD8-48491736AAA6}"/>
              </a:ext>
            </a:extLst>
          </p:cNvPr>
          <p:cNvSpPr txBox="1"/>
          <p:nvPr/>
        </p:nvSpPr>
        <p:spPr>
          <a:xfrm>
            <a:off x="381000" y="242063"/>
            <a:ext cx="8305800" cy="6158737"/>
          </a:xfrm>
          <a:prstGeom prst="rect">
            <a:avLst/>
          </a:prstGeom>
          <a:noFill/>
        </p:spPr>
        <p:txBody>
          <a:bodyPr wrap="square">
            <a:spAutoFit/>
          </a:bodyPr>
          <a:lstStyle/>
          <a:p>
            <a:pPr algn="ctr" fontAlgn="base"/>
            <a:r>
              <a:rPr lang="en-US" sz="28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Buffer Solution</a:t>
            </a: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gn="just">
              <a:lnSpc>
                <a:spcPct val="107000"/>
              </a:lnSpc>
              <a:spcAft>
                <a:spcPts val="800"/>
              </a:spcAft>
            </a:pPr>
            <a:r>
              <a:rPr lang="en-US" sz="2200" dirty="0">
                <a:solidFill>
                  <a:srgbClr val="000000"/>
                </a:solidFill>
                <a:effectLst/>
                <a:latin typeface="Times New Roman" panose="02020603050405020304" pitchFamily="18" charset="0"/>
                <a:ea typeface="Arial Unicode MS"/>
              </a:rPr>
              <a:t>A buffer solution is a solution that resists changes in its pH level when a small amount of acid or base is added to it. For example, the pH of 1 </a:t>
            </a:r>
            <a:r>
              <a:rPr lang="en-US" sz="2200" dirty="0" err="1">
                <a:solidFill>
                  <a:srgbClr val="000000"/>
                </a:solidFill>
                <a:effectLst/>
                <a:latin typeface="Times New Roman" panose="02020603050405020304" pitchFamily="18" charset="0"/>
                <a:ea typeface="Arial Unicode MS"/>
              </a:rPr>
              <a:t>litre</a:t>
            </a:r>
            <a:r>
              <a:rPr lang="en-US" sz="2200" dirty="0">
                <a:solidFill>
                  <a:srgbClr val="000000"/>
                </a:solidFill>
                <a:effectLst/>
                <a:latin typeface="Times New Roman" panose="02020603050405020304" pitchFamily="18" charset="0"/>
                <a:ea typeface="Arial Unicode MS"/>
              </a:rPr>
              <a:t> of water will drop from 7 if 1 ml (N/100) HNO</a:t>
            </a:r>
            <a:r>
              <a:rPr lang="en-US" sz="2200" baseline="-25000" dirty="0">
                <a:solidFill>
                  <a:srgbClr val="000000"/>
                </a:solidFill>
                <a:effectLst/>
                <a:latin typeface="Times New Roman" panose="02020603050405020304" pitchFamily="18" charset="0"/>
                <a:ea typeface="Arial Unicode MS"/>
              </a:rPr>
              <a:t>3</a:t>
            </a:r>
            <a:r>
              <a:rPr lang="en-US" sz="2200" dirty="0">
                <a:solidFill>
                  <a:srgbClr val="000000"/>
                </a:solidFill>
                <a:effectLst/>
                <a:latin typeface="Times New Roman" panose="02020603050405020304" pitchFamily="18" charset="0"/>
                <a:ea typeface="Arial Unicode MS"/>
              </a:rPr>
              <a:t> is added into it. However, the pH stays at 7 if the same acid is added to a buffer solution (</a:t>
            </a:r>
            <a:r>
              <a:rPr lang="en-US" sz="2200" dirty="0">
                <a:solidFill>
                  <a:srgbClr val="000000"/>
                </a:solidFill>
                <a:effectLst/>
                <a:latin typeface="Times New Roman" panose="02020603050405020304" pitchFamily="18" charset="0"/>
                <a:ea typeface="Times New Roman" panose="02020603050405020304" pitchFamily="18" charset="0"/>
              </a:rPr>
              <a:t>CH</a:t>
            </a:r>
            <a:r>
              <a:rPr lang="en-US" sz="2200" baseline="-25000" dirty="0">
                <a:solidFill>
                  <a:srgbClr val="000000"/>
                </a:solidFill>
                <a:effectLst/>
                <a:latin typeface="Times New Roman" panose="02020603050405020304" pitchFamily="18" charset="0"/>
                <a:ea typeface="Times New Roman" panose="02020603050405020304" pitchFamily="18" charset="0"/>
              </a:rPr>
              <a:t>3</a:t>
            </a:r>
            <a:r>
              <a:rPr lang="en-US" sz="2200" dirty="0">
                <a:solidFill>
                  <a:srgbClr val="000000"/>
                </a:solidFill>
                <a:effectLst/>
                <a:latin typeface="Times New Roman" panose="02020603050405020304" pitchFamily="18" charset="0"/>
                <a:ea typeface="Times New Roman" panose="02020603050405020304" pitchFamily="18" charset="0"/>
              </a:rPr>
              <a:t>COONH</a:t>
            </a:r>
            <a:r>
              <a:rPr lang="en-US" sz="2200" baseline="-25000" dirty="0">
                <a:solidFill>
                  <a:srgbClr val="000000"/>
                </a:solidFill>
                <a:effectLst/>
                <a:latin typeface="Times New Roman" panose="02020603050405020304" pitchFamily="18" charset="0"/>
                <a:ea typeface="Times New Roman" panose="02020603050405020304" pitchFamily="18" charset="0"/>
              </a:rPr>
              <a:t>4</a:t>
            </a:r>
            <a:r>
              <a:rPr lang="en-US" sz="2200" dirty="0">
                <a:solidFill>
                  <a:srgbClr val="000000"/>
                </a:solidFill>
                <a:effectLst/>
                <a:latin typeface="Times New Roman" panose="02020603050405020304" pitchFamily="18" charset="0"/>
                <a:ea typeface="Arial Unicode MS"/>
              </a:rPr>
              <a:t>). Buffer solutions are commonly composed of a weak acid and its corresponding conjugate base, or a weak base and its corresponding conjugate acid. The presence of these conjugate acid-base pairs allows the buffer solution to minimize the impact of added acids or bases on its </a:t>
            </a:r>
            <a:r>
              <a:rPr lang="en-US" sz="2200" dirty="0" err="1">
                <a:solidFill>
                  <a:srgbClr val="000000"/>
                </a:solidFill>
                <a:effectLst/>
                <a:latin typeface="Times New Roman" panose="02020603050405020304" pitchFamily="18" charset="0"/>
                <a:ea typeface="Arial Unicode MS"/>
              </a:rPr>
              <a:t>pH.</a:t>
            </a:r>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US" sz="2200" dirty="0">
                <a:solidFill>
                  <a:srgbClr val="000000"/>
                </a:solidFill>
                <a:effectLst/>
                <a:latin typeface="Times New Roman" panose="02020603050405020304" pitchFamily="18" charset="0"/>
                <a:ea typeface="Arial Unicode MS"/>
              </a:rPr>
              <a:t>Buffer solutions play a crucial role in various chemical and biological processes, as they help maintain a stable environment for reactions to occur. In biological systems, for example, buffers in the blood help regulate the pH to ensure that physiological processes function properly. Buffers are used in laboratories, industries, and various applications where precise control of pH is essential</a:t>
            </a:r>
            <a:endParaRPr lang="en-IN" sz="22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xmlns="" val="326768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B14505C9-3E1C-D36C-7DD8-48491736AAA6}"/>
                  </a:ext>
                </a:extLst>
              </p:cNvPr>
              <p:cNvSpPr txBox="1"/>
              <p:nvPr/>
            </p:nvSpPr>
            <p:spPr>
              <a:xfrm>
                <a:off x="381000" y="242063"/>
                <a:ext cx="8305800" cy="6778138"/>
              </a:xfrm>
              <a:prstGeom prst="rect">
                <a:avLst/>
              </a:prstGeom>
              <a:noFill/>
            </p:spPr>
            <p:txBody>
              <a:bodyPr wrap="square">
                <a:spAutoFit/>
              </a:bodyPr>
              <a:lstStyle/>
              <a:p>
                <a:pPr algn="ctr" fontAlgn="base"/>
                <a:r>
                  <a:rPr lang="en-US" sz="28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Buffer Solution</a:t>
                </a: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Common examples of buffer systems are </a:t>
                </a:r>
                <a:endParaRPr lang="en-IN" sz="2400" dirty="0">
                  <a:effectLst/>
                  <a:latin typeface="Times New Roman" panose="02020603050405020304" pitchFamily="18" charset="0"/>
                  <a:ea typeface="Arial Unicode MS"/>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a:t>
                </a:r>
                <a:r>
                  <a:rPr lang="en-US" sz="2400" dirty="0" err="1">
                    <a:solidFill>
                      <a:srgbClr val="000000"/>
                    </a:solidFill>
                    <a:effectLst/>
                    <a:latin typeface="Times New Roman" panose="02020603050405020304" pitchFamily="18" charset="0"/>
                    <a:ea typeface="Arial Unicode MS"/>
                  </a:rPr>
                  <a:t>i</a:t>
                </a:r>
                <a:r>
                  <a:rPr lang="en-US" sz="2400" dirty="0">
                    <a:solidFill>
                      <a:srgbClr val="000000"/>
                    </a:solidFill>
                    <a:effectLst/>
                    <a:latin typeface="Times New Roman" panose="02020603050405020304" pitchFamily="18" charset="0"/>
                    <a:ea typeface="Arial Unicode MS"/>
                  </a:rPr>
                  <a:t>) weak acid and its salt e.g. (CH</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COOH + CH</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COONa) of pH around 4.76</a:t>
                </a:r>
                <a:endParaRPr lang="en-IN" sz="2400" dirty="0">
                  <a:effectLst/>
                  <a:latin typeface="Times New Roman" panose="02020603050405020304" pitchFamily="18" charset="0"/>
                  <a:ea typeface="Arial Unicode MS"/>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(ii) weak base and its salt e.g. (NH</a:t>
                </a:r>
                <a:r>
                  <a:rPr lang="en-US" sz="2400" baseline="-25000" dirty="0">
                    <a:solidFill>
                      <a:srgbClr val="000000"/>
                    </a:solidFill>
                    <a:effectLst/>
                    <a:latin typeface="Times New Roman" panose="02020603050405020304" pitchFamily="18" charset="0"/>
                    <a:ea typeface="Arial Unicode MS"/>
                  </a:rPr>
                  <a:t>4</a:t>
                </a:r>
                <a:r>
                  <a:rPr lang="en-US" sz="2400" dirty="0">
                    <a:solidFill>
                      <a:srgbClr val="000000"/>
                    </a:solidFill>
                    <a:effectLst/>
                    <a:latin typeface="Times New Roman" panose="02020603050405020304" pitchFamily="18" charset="0"/>
                    <a:ea typeface="Arial Unicode MS"/>
                  </a:rPr>
                  <a:t>OH + NH</a:t>
                </a:r>
                <a:r>
                  <a:rPr lang="en-US" sz="2400" baseline="-25000" dirty="0">
                    <a:solidFill>
                      <a:srgbClr val="000000"/>
                    </a:solidFill>
                    <a:effectLst/>
                    <a:latin typeface="Times New Roman" panose="02020603050405020304" pitchFamily="18" charset="0"/>
                    <a:ea typeface="Arial Unicode MS"/>
                  </a:rPr>
                  <a:t>4</a:t>
                </a:r>
                <a:r>
                  <a:rPr lang="en-US" sz="2400" dirty="0">
                    <a:solidFill>
                      <a:srgbClr val="000000"/>
                    </a:solidFill>
                    <a:effectLst/>
                    <a:latin typeface="Times New Roman" panose="02020603050405020304" pitchFamily="18" charset="0"/>
                    <a:ea typeface="Arial Unicode MS"/>
                  </a:rPr>
                  <a:t>Cl) of pH around 10 </a:t>
                </a:r>
                <a:endParaRPr lang="en-IN" sz="2400" dirty="0">
                  <a:effectLst/>
                  <a:latin typeface="Times New Roman" panose="02020603050405020304" pitchFamily="18" charset="0"/>
                  <a:ea typeface="Arial Unicode MS"/>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(iii) two acid salts e.g. (NaH</a:t>
                </a:r>
                <a:r>
                  <a:rPr lang="en-US" sz="2400" baseline="-25000" dirty="0">
                    <a:solidFill>
                      <a:srgbClr val="000000"/>
                    </a:solidFill>
                    <a:effectLst/>
                    <a:latin typeface="Times New Roman" panose="02020603050405020304" pitchFamily="18" charset="0"/>
                    <a:ea typeface="Arial Unicode MS"/>
                  </a:rPr>
                  <a:t>2</a:t>
                </a:r>
                <a:r>
                  <a:rPr lang="en-US" sz="2400" dirty="0">
                    <a:solidFill>
                      <a:srgbClr val="000000"/>
                    </a:solidFill>
                    <a:effectLst/>
                    <a:latin typeface="Times New Roman" panose="02020603050405020304" pitchFamily="18" charset="0"/>
                    <a:ea typeface="Arial Unicode MS"/>
                  </a:rPr>
                  <a:t>PO</a:t>
                </a:r>
                <a:r>
                  <a:rPr lang="en-US" sz="2400" baseline="-25000" dirty="0">
                    <a:solidFill>
                      <a:srgbClr val="000000"/>
                    </a:solidFill>
                    <a:effectLst/>
                    <a:latin typeface="Times New Roman" panose="02020603050405020304" pitchFamily="18" charset="0"/>
                    <a:ea typeface="Arial Unicode MS"/>
                  </a:rPr>
                  <a:t>4</a:t>
                </a:r>
                <a:r>
                  <a:rPr lang="en-US" sz="2400" dirty="0">
                    <a:solidFill>
                      <a:srgbClr val="000000"/>
                    </a:solidFill>
                    <a:effectLst/>
                    <a:latin typeface="Times New Roman" panose="02020603050405020304" pitchFamily="18" charset="0"/>
                    <a:ea typeface="Arial Unicode MS"/>
                  </a:rPr>
                  <a:t> + Na</a:t>
                </a:r>
                <a:r>
                  <a:rPr lang="en-US" sz="2400" baseline="-25000" dirty="0">
                    <a:solidFill>
                      <a:srgbClr val="000000"/>
                    </a:solidFill>
                    <a:effectLst/>
                    <a:latin typeface="Times New Roman" panose="02020603050405020304" pitchFamily="18" charset="0"/>
                    <a:ea typeface="Arial Unicode MS"/>
                  </a:rPr>
                  <a:t>2</a:t>
                </a:r>
                <a:r>
                  <a:rPr lang="en-US" sz="2400" dirty="0">
                    <a:solidFill>
                      <a:srgbClr val="000000"/>
                    </a:solidFill>
                    <a:effectLst/>
                    <a:latin typeface="Times New Roman" panose="02020603050405020304" pitchFamily="18" charset="0"/>
                    <a:ea typeface="Arial Unicode MS"/>
                  </a:rPr>
                  <a:t>HPO</a:t>
                </a:r>
                <a:r>
                  <a:rPr lang="en-US" sz="2400" baseline="-25000" dirty="0">
                    <a:solidFill>
                      <a:srgbClr val="000000"/>
                    </a:solidFill>
                    <a:effectLst/>
                    <a:latin typeface="Times New Roman" panose="02020603050405020304" pitchFamily="18" charset="0"/>
                    <a:ea typeface="Arial Unicode MS"/>
                  </a:rPr>
                  <a:t>4</a:t>
                </a:r>
                <a:r>
                  <a:rPr lang="en-US" sz="2400" dirty="0">
                    <a:solidFill>
                      <a:srgbClr val="000000"/>
                    </a:solidFill>
                    <a:effectLst/>
                    <a:latin typeface="Times New Roman" panose="02020603050405020304" pitchFamily="18" charset="0"/>
                    <a:ea typeface="Arial Unicode MS"/>
                  </a:rPr>
                  <a:t>) of pH around 7 </a:t>
                </a:r>
                <a:endParaRPr lang="en-IN" sz="2400" dirty="0">
                  <a:effectLst/>
                  <a:latin typeface="Times New Roman" panose="02020603050405020304" pitchFamily="18" charset="0"/>
                  <a:ea typeface="Arial Unicode MS"/>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(iv) carbonic acid and bicarbonate (H</a:t>
                </a:r>
                <a:r>
                  <a:rPr lang="en-US" sz="2400" baseline="-25000" dirty="0">
                    <a:solidFill>
                      <a:srgbClr val="000000"/>
                    </a:solidFill>
                    <a:effectLst/>
                    <a:latin typeface="Times New Roman" panose="02020603050405020304" pitchFamily="18" charset="0"/>
                    <a:ea typeface="Arial Unicode MS"/>
                  </a:rPr>
                  <a:t>2</a:t>
                </a:r>
                <a:r>
                  <a:rPr lang="en-US" sz="2400" dirty="0">
                    <a:solidFill>
                      <a:srgbClr val="000000"/>
                    </a:solidFill>
                    <a:effectLst/>
                    <a:latin typeface="Times New Roman" panose="02020603050405020304" pitchFamily="18" charset="0"/>
                    <a:ea typeface="Arial Unicode MS"/>
                  </a:rPr>
                  <a:t>CO</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 + HC</a:t>
                </a:r>
                <a14:m>
                  <m:oMath xmlns:m="http://schemas.openxmlformats.org/officeDocument/2006/math">
                    <m:sSubSup>
                      <m:sSubSupPr>
                        <m:ctrlPr>
                          <a:rPr lang="en-IN" sz="2400" i="1">
                            <a:solidFill>
                              <a:srgbClr val="000000"/>
                            </a:solidFill>
                            <a:effectLst/>
                            <a:latin typeface="Cambria Math" panose="02040503050406030204" pitchFamily="18" charset="0"/>
                            <a:ea typeface="Arial Unicode MS"/>
                          </a:rPr>
                        </m:ctrlPr>
                      </m:sSubSupPr>
                      <m:e>
                        <m:r>
                          <m:rPr>
                            <m:sty m:val="p"/>
                          </m:rPr>
                          <a:rPr lang="en-US" sz="2400">
                            <a:solidFill>
                              <a:srgbClr val="000000"/>
                            </a:solidFill>
                            <a:effectLst/>
                            <a:latin typeface="Cambria Math" panose="02040503050406030204" pitchFamily="18" charset="0"/>
                            <a:ea typeface="Arial Unicode MS"/>
                          </a:rPr>
                          <m:t>O</m:t>
                        </m:r>
                      </m:e>
                      <m:sub>
                        <m:r>
                          <a:rPr lang="en-US" sz="2400">
                            <a:solidFill>
                              <a:srgbClr val="000000"/>
                            </a:solidFill>
                            <a:effectLst/>
                            <a:latin typeface="Cambria Math" panose="02040503050406030204" pitchFamily="18" charset="0"/>
                            <a:ea typeface="Arial Unicode MS"/>
                          </a:rPr>
                          <m:t>3</m:t>
                        </m:r>
                      </m:sub>
                      <m:sup>
                        <m:r>
                          <a:rPr lang="en-US" sz="2400" i="1">
                            <a:solidFill>
                              <a:srgbClr val="000000"/>
                            </a:solidFill>
                            <a:effectLst/>
                            <a:latin typeface="Cambria Math" panose="02040503050406030204" pitchFamily="18" charset="0"/>
                            <a:ea typeface="Arial Unicode MS"/>
                          </a:rPr>
                          <m:t>−</m:t>
                        </m:r>
                      </m:sup>
                    </m:sSubSup>
                  </m:oMath>
                </a14:m>
                <a:r>
                  <a:rPr lang="en-US" sz="2400" dirty="0">
                    <a:solidFill>
                      <a:srgbClr val="000000"/>
                    </a:solidFill>
                    <a:effectLst/>
                    <a:latin typeface="Times New Roman" panose="02020603050405020304" pitchFamily="18" charset="0"/>
                    <a:ea typeface="Arial Unicode MS"/>
                  </a:rPr>
                  <a:t>), used in biological systems of pH 9.2-10.6 </a:t>
                </a:r>
              </a:p>
              <a:p>
                <a:pPr>
                  <a:lnSpc>
                    <a:spcPct val="107000"/>
                  </a:lnSpc>
                  <a:spcAft>
                    <a:spcPts val="800"/>
                  </a:spcAft>
                </a:pPr>
                <a:endParaRPr lang="en-US" sz="2400" dirty="0">
                  <a:solidFill>
                    <a:srgbClr val="000000"/>
                  </a:solidFill>
                  <a:effectLst/>
                  <a:latin typeface="Times New Roman" panose="02020603050405020304" pitchFamily="18" charset="0"/>
                  <a:ea typeface="Arial Unicode MS"/>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The ability of a buffer solution to resist changes in pH is attributed to the common ion effect. When an acid or base is added to a buffer the concentration of the common ion (either H</a:t>
                </a:r>
                <a:r>
                  <a:rPr lang="en-US" sz="2400" baseline="30000" dirty="0">
                    <a:solidFill>
                      <a:srgbClr val="000000"/>
                    </a:solidFill>
                    <a:effectLst/>
                    <a:latin typeface="Times New Roman" panose="02020603050405020304" pitchFamily="18" charset="0"/>
                    <a:ea typeface="Arial Unicode MS"/>
                  </a:rPr>
                  <a:t>+</a:t>
                </a:r>
                <a:r>
                  <a:rPr lang="en-US" sz="2400" dirty="0">
                    <a:solidFill>
                      <a:srgbClr val="000000"/>
                    </a:solidFill>
                    <a:effectLst/>
                    <a:latin typeface="Times New Roman" panose="02020603050405020304" pitchFamily="18" charset="0"/>
                    <a:ea typeface="Arial Unicode MS"/>
                  </a:rPr>
                  <a:t> or </a:t>
                </a:r>
                <a14:m>
                  <m:oMath xmlns:m="http://schemas.openxmlformats.org/officeDocument/2006/math">
                    <m:sSup>
                      <m:sSupPr>
                        <m:ctrlPr>
                          <a:rPr lang="en-IN" sz="2400" i="1">
                            <a:solidFill>
                              <a:srgbClr val="000000"/>
                            </a:solidFill>
                            <a:effectLst/>
                            <a:latin typeface="Cambria Math" panose="02040503050406030204" pitchFamily="18" charset="0"/>
                            <a:ea typeface="Arial Unicode MS"/>
                          </a:rPr>
                        </m:ctrlPr>
                      </m:sSupPr>
                      <m:e>
                        <m:r>
                          <m:rPr>
                            <m:sty m:val="p"/>
                          </m:rPr>
                          <a:rPr lang="en-US" sz="2400">
                            <a:solidFill>
                              <a:srgbClr val="000000"/>
                            </a:solidFill>
                            <a:effectLst/>
                            <a:latin typeface="Cambria Math" panose="02040503050406030204" pitchFamily="18" charset="0"/>
                            <a:ea typeface="Arial Unicode MS"/>
                          </a:rPr>
                          <m:t>OH</m:t>
                        </m:r>
                      </m:e>
                      <m:sup>
                        <m:r>
                          <a:rPr lang="en-US" sz="2400" i="1">
                            <a:solidFill>
                              <a:srgbClr val="000000"/>
                            </a:solidFill>
                            <a:effectLst/>
                            <a:latin typeface="Cambria Math" panose="02040503050406030204" pitchFamily="18" charset="0"/>
                            <a:ea typeface="Arial Unicode MS"/>
                          </a:rPr>
                          <m:t>−</m:t>
                        </m:r>
                      </m:sup>
                    </m:sSup>
                  </m:oMath>
                </a14:m>
                <a:r>
                  <a:rPr lang="en-US" sz="2400" dirty="0">
                    <a:solidFill>
                      <a:srgbClr val="000000"/>
                    </a:solidFill>
                    <a:effectLst/>
                    <a:latin typeface="Times New Roman" panose="02020603050405020304" pitchFamily="18" charset="0"/>
                    <a:ea typeface="Arial Unicode MS"/>
                  </a:rPr>
                  <a:t>) already present in the solution increases, which counteracts the change in pH that would otherwise occur.</a:t>
                </a:r>
                <a:endParaRPr lang="en-IN" sz="2400" dirty="0">
                  <a:effectLst/>
                  <a:latin typeface="Times New Roman" panose="02020603050405020304" pitchFamily="18" charset="0"/>
                  <a:ea typeface="Arial Unicode MS"/>
                </a:endParaRPr>
              </a:p>
              <a:p>
                <a:pPr>
                  <a:lnSpc>
                    <a:spcPct val="107000"/>
                  </a:lnSpc>
                  <a:spcAft>
                    <a:spcPts val="800"/>
                  </a:spcAft>
                </a:pPr>
                <a:endParaRPr lang="en-IN" sz="1800" dirty="0">
                  <a:effectLst/>
                  <a:latin typeface="Times New Roman" panose="02020603050405020304" pitchFamily="18" charset="0"/>
                  <a:ea typeface="Arial Unicode MS"/>
                </a:endParaRPr>
              </a:p>
            </p:txBody>
          </p:sp>
        </mc:Choice>
        <mc:Fallback>
          <p:sp>
            <p:nvSpPr>
              <p:cNvPr id="3" name="TextBox 2">
                <a:extLst>
                  <a:ext uri="{FF2B5EF4-FFF2-40B4-BE49-F238E27FC236}">
                    <a16:creationId xmlns:a16="http://schemas.microsoft.com/office/drawing/2014/main" xmlns="" xmlns:a14="http://schemas.microsoft.com/office/drawing/2010/main" id="{B14505C9-3E1C-D36C-7DD8-48491736AAA6}"/>
                  </a:ext>
                </a:extLst>
              </p:cNvPr>
              <p:cNvSpPr txBox="1">
                <a:spLocks noRot="1" noChangeAspect="1" noMove="1" noResize="1" noEditPoints="1" noAdjustHandles="1" noChangeArrowheads="1" noChangeShapeType="1" noTextEdit="1"/>
              </p:cNvSpPr>
              <p:nvPr/>
            </p:nvSpPr>
            <p:spPr>
              <a:xfrm>
                <a:off x="381000" y="242063"/>
                <a:ext cx="8305800" cy="6778138"/>
              </a:xfrm>
              <a:prstGeom prst="rect">
                <a:avLst/>
              </a:prstGeom>
              <a:blipFill>
                <a:blip r:embed="rId2"/>
                <a:stretch>
                  <a:fillRect l="-1175" t="-989" r="-1909"/>
                </a:stretch>
              </a:blipFill>
            </p:spPr>
            <p:txBody>
              <a:bodyPr/>
              <a:lstStyle/>
              <a:p>
                <a:r>
                  <a:rPr lang="en-IN">
                    <a:noFill/>
                  </a:rPr>
                  <a:t> </a:t>
                </a:r>
              </a:p>
            </p:txBody>
          </p:sp>
        </mc:Fallback>
      </mc:AlternateContent>
    </p:spTree>
    <p:extLst>
      <p:ext uri="{BB962C8B-B14F-4D97-AF65-F5344CB8AC3E}">
        <p14:creationId xmlns:p14="http://schemas.microsoft.com/office/powerpoint/2010/main" xmlns="" val="490796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B14505C9-3E1C-D36C-7DD8-48491736AAA6}"/>
                  </a:ext>
                </a:extLst>
              </p:cNvPr>
              <p:cNvSpPr txBox="1"/>
              <p:nvPr/>
            </p:nvSpPr>
            <p:spPr>
              <a:xfrm>
                <a:off x="381000" y="22640"/>
                <a:ext cx="8305800" cy="6831678"/>
              </a:xfrm>
              <a:prstGeom prst="rect">
                <a:avLst/>
              </a:prstGeom>
              <a:noFill/>
            </p:spPr>
            <p:txBody>
              <a:bodyPr wrap="square">
                <a:spAutoFit/>
              </a:bodyPr>
              <a:lstStyle/>
              <a:p>
                <a:pPr algn="ctr" fontAlgn="base"/>
                <a:r>
                  <a:rPr lang="en-US" sz="36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Buffer Capacity</a:t>
                </a: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gn="just">
                  <a:lnSpc>
                    <a:spcPct val="107000"/>
                  </a:lnSpc>
                  <a:spcAft>
                    <a:spcPts val="800"/>
                  </a:spcAft>
                </a:pPr>
                <a:r>
                  <a:rPr lang="en-US" sz="2600" dirty="0">
                    <a:solidFill>
                      <a:srgbClr val="000000"/>
                    </a:solidFill>
                    <a:effectLst/>
                    <a:latin typeface="Times New Roman" panose="02020603050405020304" pitchFamily="18" charset="0"/>
                    <a:ea typeface="Arial Unicode MS"/>
                  </a:rPr>
                  <a:t>The resistance to the change in pH on the addition of an acid or alkali is called </a:t>
                </a:r>
                <a:r>
                  <a:rPr lang="en-US" sz="2600" b="1" dirty="0">
                    <a:solidFill>
                      <a:srgbClr val="000000"/>
                    </a:solidFill>
                    <a:effectLst/>
                    <a:latin typeface="Times New Roman" panose="02020603050405020304" pitchFamily="18" charset="0"/>
                    <a:ea typeface="Arial Unicode MS"/>
                  </a:rPr>
                  <a:t>Buffer action</a:t>
                </a:r>
                <a:r>
                  <a:rPr lang="en-US" sz="2600" dirty="0">
                    <a:solidFill>
                      <a:srgbClr val="000000"/>
                    </a:solidFill>
                    <a:effectLst/>
                    <a:latin typeface="Times New Roman" panose="02020603050405020304" pitchFamily="18" charset="0"/>
                    <a:ea typeface="Arial Unicode MS"/>
                  </a:rPr>
                  <a:t>. This buffer action is measured by '</a:t>
                </a:r>
                <a:r>
                  <a:rPr lang="en-US" sz="2600" b="1" dirty="0">
                    <a:solidFill>
                      <a:srgbClr val="000000"/>
                    </a:solidFill>
                    <a:effectLst/>
                    <a:latin typeface="Times New Roman" panose="02020603050405020304" pitchFamily="18" charset="0"/>
                    <a:ea typeface="Arial Unicode MS"/>
                  </a:rPr>
                  <a:t>Buffer Capacity’ (</a:t>
                </a:r>
                <a14:m>
                  <m:oMath xmlns:m="http://schemas.openxmlformats.org/officeDocument/2006/math">
                    <m:r>
                      <m:rPr>
                        <m:sty m:val="p"/>
                      </m:rPr>
                      <a:rPr lang="en-US" sz="2600">
                        <a:solidFill>
                          <a:srgbClr val="000000"/>
                        </a:solidFill>
                        <a:effectLst/>
                        <a:latin typeface="Cambria Math" panose="02040503050406030204" pitchFamily="18" charset="0"/>
                        <a:ea typeface="Arial Unicode MS"/>
                      </a:rPr>
                      <m:t>β</m:t>
                    </m:r>
                  </m:oMath>
                </a14:m>
                <a:r>
                  <a:rPr lang="en-US" sz="2600" b="1" dirty="0">
                    <a:solidFill>
                      <a:srgbClr val="000000"/>
                    </a:solidFill>
                    <a:effectLst/>
                    <a:latin typeface="Times New Roman" panose="02020603050405020304" pitchFamily="18" charset="0"/>
                    <a:ea typeface="Arial Unicode MS"/>
                  </a:rPr>
                  <a:t>)</a:t>
                </a:r>
                <a:r>
                  <a:rPr lang="en-US" sz="2600" dirty="0">
                    <a:solidFill>
                      <a:srgbClr val="000000"/>
                    </a:solidFill>
                    <a:effectLst/>
                    <a:latin typeface="Times New Roman" panose="02020603050405020304" pitchFamily="18" charset="0"/>
                    <a:ea typeface="Arial Unicode MS"/>
                  </a:rPr>
                  <a:t>. It is the amount of a strong base required to produce a unit change of pH in the solution.</a:t>
                </a:r>
                <a:endParaRPr lang="en-IN" sz="2600" dirty="0">
                  <a:effectLst/>
                  <a:latin typeface="Times New Roman" panose="02020603050405020304" pitchFamily="18" charset="0"/>
                  <a:ea typeface="Arial Unicode MS"/>
                </a:endParaRPr>
              </a:p>
              <a:p>
                <a:pPr indent="228600" algn="ctr">
                  <a:lnSpc>
                    <a:spcPct val="107000"/>
                  </a:lnSpc>
                  <a:spcAft>
                    <a:spcPts val="800"/>
                  </a:spcAft>
                </a:pPr>
                <a14:m>
                  <m:oMath xmlns:m="http://schemas.openxmlformats.org/officeDocument/2006/math">
                    <m:r>
                      <a:rPr lang="en-US" sz="3200" b="1" i="1" smtClean="0">
                        <a:solidFill>
                          <a:srgbClr val="C00000"/>
                        </a:solidFill>
                        <a:effectLst/>
                        <a:latin typeface="Cambria Math" panose="02040503050406030204" pitchFamily="18" charset="0"/>
                        <a:ea typeface="Arial Unicode MS"/>
                      </a:rPr>
                      <m:t>𝛃</m:t>
                    </m:r>
                  </m:oMath>
                </a14:m>
                <a:r>
                  <a:rPr lang="en-US" sz="3200" b="1" dirty="0">
                    <a:solidFill>
                      <a:srgbClr val="C00000"/>
                    </a:solidFill>
                    <a:effectLst/>
                    <a:latin typeface="Times New Roman" panose="02020603050405020304" pitchFamily="18" charset="0"/>
                    <a:ea typeface="Arial Unicode MS"/>
                  </a:rPr>
                  <a:t> = </a:t>
                </a:r>
                <a14:m>
                  <m:oMath xmlns:m="http://schemas.openxmlformats.org/officeDocument/2006/math">
                    <m:f>
                      <m:fPr>
                        <m:ctrlPr>
                          <a:rPr lang="en-IN" sz="3200" b="1" i="1">
                            <a:solidFill>
                              <a:srgbClr val="C00000"/>
                            </a:solidFill>
                            <a:effectLst/>
                            <a:latin typeface="Cambria Math" panose="02040503050406030204" pitchFamily="18" charset="0"/>
                            <a:ea typeface="Arial Unicode MS"/>
                          </a:rPr>
                        </m:ctrlPr>
                      </m:fPr>
                      <m:num>
                        <m:r>
                          <a:rPr lang="en-US" sz="3200" b="1" i="1">
                            <a:solidFill>
                              <a:srgbClr val="C00000"/>
                            </a:solidFill>
                            <a:effectLst/>
                            <a:latin typeface="Cambria Math" panose="02040503050406030204" pitchFamily="18" charset="0"/>
                            <a:ea typeface="Arial Unicode MS"/>
                          </a:rPr>
                          <m:t>𝒅𝒃</m:t>
                        </m:r>
                      </m:num>
                      <m:den>
                        <m:r>
                          <a:rPr lang="en-US" sz="3200" b="1" i="1">
                            <a:solidFill>
                              <a:srgbClr val="C00000"/>
                            </a:solidFill>
                            <a:effectLst/>
                            <a:latin typeface="Cambria Math" panose="02040503050406030204" pitchFamily="18" charset="0"/>
                            <a:ea typeface="Arial Unicode MS"/>
                          </a:rPr>
                          <m:t>𝐝</m:t>
                        </m:r>
                        <m:r>
                          <a:rPr lang="en-US" sz="3200" b="1">
                            <a:solidFill>
                              <a:srgbClr val="C00000"/>
                            </a:solidFill>
                            <a:effectLst/>
                            <a:latin typeface="Cambria Math" panose="02040503050406030204" pitchFamily="18" charset="0"/>
                            <a:ea typeface="Arial Unicode MS"/>
                          </a:rPr>
                          <m:t>(</m:t>
                        </m:r>
                        <m:r>
                          <a:rPr lang="en-US" sz="3200" b="1" i="1">
                            <a:solidFill>
                              <a:srgbClr val="C00000"/>
                            </a:solidFill>
                            <a:effectLst/>
                            <a:latin typeface="Cambria Math" panose="02040503050406030204" pitchFamily="18" charset="0"/>
                            <a:ea typeface="Arial Unicode MS"/>
                          </a:rPr>
                          <m:t>𝐩𝐇</m:t>
                        </m:r>
                        <m:r>
                          <a:rPr lang="en-US" sz="3200" b="1">
                            <a:solidFill>
                              <a:srgbClr val="C00000"/>
                            </a:solidFill>
                            <a:effectLst/>
                            <a:latin typeface="Cambria Math" panose="02040503050406030204" pitchFamily="18" charset="0"/>
                            <a:ea typeface="Arial Unicode MS"/>
                          </a:rPr>
                          <m:t>)</m:t>
                        </m:r>
                      </m:den>
                    </m:f>
                  </m:oMath>
                </a14:m>
                <a:endParaRPr lang="en-IN" sz="3200" b="1" dirty="0">
                  <a:effectLst/>
                  <a:latin typeface="Times New Roman" panose="02020603050405020304" pitchFamily="18" charset="0"/>
                  <a:ea typeface="Arial Unicode MS"/>
                </a:endParaRPr>
              </a:p>
              <a:p>
                <a:pPr indent="228600">
                  <a:lnSpc>
                    <a:spcPct val="107000"/>
                  </a:lnSpc>
                  <a:spcAft>
                    <a:spcPts val="800"/>
                  </a:spcAft>
                </a:pPr>
                <a:r>
                  <a:rPr lang="en-US" sz="2600" dirty="0">
                    <a:solidFill>
                      <a:srgbClr val="000000"/>
                    </a:solidFill>
                    <a:effectLst/>
                    <a:latin typeface="Times New Roman" panose="02020603050405020304" pitchFamily="18" charset="0"/>
                    <a:ea typeface="Arial Unicode MS"/>
                  </a:rPr>
                  <a:t>where </a:t>
                </a:r>
                <a:r>
                  <a:rPr lang="en-US" sz="2600" dirty="0" err="1">
                    <a:solidFill>
                      <a:srgbClr val="000000"/>
                    </a:solidFill>
                    <a:effectLst/>
                    <a:latin typeface="Times New Roman" panose="02020603050405020304" pitchFamily="18" charset="0"/>
                    <a:ea typeface="Arial Unicode MS"/>
                  </a:rPr>
                  <a:t>db</a:t>
                </a:r>
                <a:r>
                  <a:rPr lang="en-US" sz="2600" dirty="0">
                    <a:solidFill>
                      <a:srgbClr val="000000"/>
                    </a:solidFill>
                    <a:effectLst/>
                    <a:latin typeface="Times New Roman" panose="02020603050405020304" pitchFamily="18" charset="0"/>
                    <a:ea typeface="Arial Unicode MS"/>
                  </a:rPr>
                  <a:t> is the amount of base added for d(pH) amount of change in pH of the solution.</a:t>
                </a:r>
                <a:endParaRPr lang="en-IN" sz="2600" dirty="0">
                  <a:effectLst/>
                  <a:latin typeface="Times New Roman" panose="02020603050405020304" pitchFamily="18" charset="0"/>
                  <a:ea typeface="Arial Unicode MS"/>
                </a:endParaRPr>
              </a:p>
              <a:p>
                <a:pPr indent="228600" algn="just">
                  <a:lnSpc>
                    <a:spcPct val="107000"/>
                  </a:lnSpc>
                  <a:spcAft>
                    <a:spcPts val="800"/>
                  </a:spcAft>
                </a:pPr>
                <a:r>
                  <a:rPr lang="en-US" sz="2600" dirty="0">
                    <a:solidFill>
                      <a:srgbClr val="000000"/>
                    </a:solidFill>
                    <a:effectLst/>
                    <a:latin typeface="Times New Roman" panose="02020603050405020304" pitchFamily="18" charset="0"/>
                    <a:ea typeface="Arial Unicode MS"/>
                  </a:rPr>
                  <a:t>A buffer is prepared, by adding a weak acid and its salt. The buffer capacity is maximum when the acid and the salt are present in equal concentrations. This can be mathematically proven.</a:t>
                </a:r>
                <a:endParaRPr lang="en-IN" sz="2600" dirty="0">
                  <a:effectLst/>
                  <a:latin typeface="Times New Roman" panose="02020603050405020304" pitchFamily="18" charset="0"/>
                  <a:ea typeface="Arial Unicode MS"/>
                </a:endParaRPr>
              </a:p>
            </p:txBody>
          </p:sp>
        </mc:Choice>
        <mc:Fallback>
          <p:sp>
            <p:nvSpPr>
              <p:cNvPr id="3" name="TextBox 2">
                <a:extLst>
                  <a:ext uri="{FF2B5EF4-FFF2-40B4-BE49-F238E27FC236}">
                    <a16:creationId xmlns:a16="http://schemas.microsoft.com/office/drawing/2014/main" xmlns="" xmlns:a14="http://schemas.microsoft.com/office/drawing/2010/main" id="{B14505C9-3E1C-D36C-7DD8-48491736AAA6}"/>
                  </a:ext>
                </a:extLst>
              </p:cNvPr>
              <p:cNvSpPr txBox="1">
                <a:spLocks noRot="1" noChangeAspect="1" noMove="1" noResize="1" noEditPoints="1" noAdjustHandles="1" noChangeArrowheads="1" noChangeShapeType="1" noTextEdit="1"/>
              </p:cNvSpPr>
              <p:nvPr/>
            </p:nvSpPr>
            <p:spPr>
              <a:xfrm>
                <a:off x="381000" y="22640"/>
                <a:ext cx="8305800" cy="6831678"/>
              </a:xfrm>
              <a:prstGeom prst="rect">
                <a:avLst/>
              </a:prstGeom>
              <a:blipFill>
                <a:blip r:embed="rId2"/>
                <a:stretch>
                  <a:fillRect l="-1322" t="-1518" r="-1248"/>
                </a:stretch>
              </a:blipFill>
            </p:spPr>
            <p:txBody>
              <a:bodyPr/>
              <a:lstStyle/>
              <a:p>
                <a:r>
                  <a:rPr lang="en-IN">
                    <a:noFill/>
                  </a:rPr>
                  <a:t> </a:t>
                </a:r>
              </a:p>
            </p:txBody>
          </p:sp>
        </mc:Fallback>
      </mc:AlternateContent>
    </p:spTree>
    <p:extLst>
      <p:ext uri="{BB962C8B-B14F-4D97-AF65-F5344CB8AC3E}">
        <p14:creationId xmlns:p14="http://schemas.microsoft.com/office/powerpoint/2010/main" xmlns="" val="355247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9FB0176C-DA2A-26FE-44D9-79BC209BC2CB}"/>
                  </a:ext>
                </a:extLst>
              </p:cNvPr>
              <p:cNvSpPr txBox="1"/>
              <p:nvPr/>
            </p:nvSpPr>
            <p:spPr>
              <a:xfrm>
                <a:off x="228600" y="-32245"/>
                <a:ext cx="8763000" cy="6306791"/>
              </a:xfrm>
              <a:prstGeom prst="rect">
                <a:avLst/>
              </a:prstGeom>
              <a:noFill/>
            </p:spPr>
            <p:txBody>
              <a:bodyPr wrap="square">
                <a:spAutoFit/>
              </a:bodyPr>
              <a:lstStyle/>
              <a:p>
                <a:pPr algn="ctr">
                  <a:lnSpc>
                    <a:spcPct val="150000"/>
                  </a:lnSpc>
                </a:pPr>
                <a:r>
                  <a:rPr lang="en-US" sz="3200" b="1" dirty="0">
                    <a:solidFill>
                      <a:srgbClr val="C00000"/>
                    </a:solidFill>
                    <a:effectLst/>
                    <a:ea typeface="Calibri" panose="020F0502020204030204" pitchFamily="34" charset="0"/>
                    <a:cs typeface="Vrinda" panose="020B0502040204020203" pitchFamily="34" charset="0"/>
                  </a:rPr>
                  <a:t>pH of the Buffer solutions (</a:t>
                </a:r>
                <a:r>
                  <a:rPr lang="en-US" sz="3200" b="1" kern="0" dirty="0">
                    <a:solidFill>
                      <a:srgbClr val="C00000"/>
                    </a:solidFill>
                    <a:effectLst/>
                    <a:ea typeface="Arial Unicode MS"/>
                    <a:cs typeface="Times New Roman" panose="02020603050405020304" pitchFamily="18" charset="0"/>
                  </a:rPr>
                  <a:t>Henderson-Hasselbalch Equation</a:t>
                </a:r>
                <a:r>
                  <a:rPr lang="en-US" sz="3200" b="1" dirty="0">
                    <a:solidFill>
                      <a:srgbClr val="C00000"/>
                    </a:solidFill>
                    <a:effectLst/>
                    <a:ea typeface="Calibri" panose="020F0502020204030204" pitchFamily="34" charset="0"/>
                    <a:cs typeface="Vrinda" panose="020B0502040204020203" pitchFamily="34" charset="0"/>
                  </a:rPr>
                  <a:t>)</a:t>
                </a:r>
              </a:p>
              <a:p>
                <a:pPr algn="just">
                  <a:lnSpc>
                    <a:spcPct val="150000"/>
                  </a:lnSpc>
                </a:pPr>
                <a:r>
                  <a:rPr lang="en-US" sz="2600" dirty="0">
                    <a:solidFill>
                      <a:srgbClr val="000000"/>
                    </a:solidFill>
                    <a:effectLst/>
                    <a:highlight>
                      <a:srgbClr val="FFFFFF"/>
                    </a:highlight>
                    <a:latin typeface="Times New Roman" panose="02020603050405020304" pitchFamily="18" charset="0"/>
                    <a:ea typeface="Arial Unicode MS"/>
                  </a:rPr>
                  <a:t>The Henderson-Hasselbalch equation provides a relationship between the pH of acids (in aqueous solutions) and their p</a:t>
                </a:r>
                <a14:m>
                  <m:oMath xmlns:m="http://schemas.openxmlformats.org/officeDocument/2006/math">
                    <m:sSub>
                      <m:sSubPr>
                        <m:ctrlPr>
                          <a:rPr lang="en-IN" sz="2600" i="1">
                            <a:solidFill>
                              <a:srgbClr val="000000"/>
                            </a:solidFill>
                            <a:effectLst/>
                            <a:latin typeface="Cambria Math" panose="02040503050406030204" pitchFamily="18" charset="0"/>
                            <a:ea typeface="Arial Unicode MS"/>
                          </a:rPr>
                        </m:ctrlPr>
                      </m:sSubPr>
                      <m:e>
                        <m:r>
                          <m:rPr>
                            <m:sty m:val="p"/>
                          </m:rPr>
                          <a:rPr lang="en-US" sz="2600">
                            <a:solidFill>
                              <a:srgbClr val="000000"/>
                            </a:solidFill>
                            <a:effectLst/>
                            <a:latin typeface="Cambria Math" panose="02040503050406030204" pitchFamily="18" charset="0"/>
                            <a:ea typeface="Arial Unicode MS"/>
                          </a:rPr>
                          <m:t>K</m:t>
                        </m:r>
                      </m:e>
                      <m:sub>
                        <m:r>
                          <m:rPr>
                            <m:sty m:val="p"/>
                          </m:rPr>
                          <a:rPr lang="en-US" sz="2600">
                            <a:solidFill>
                              <a:srgbClr val="000000"/>
                            </a:solidFill>
                            <a:effectLst/>
                            <a:latin typeface="Cambria Math" panose="02040503050406030204" pitchFamily="18" charset="0"/>
                            <a:ea typeface="Arial Unicode MS"/>
                          </a:rPr>
                          <m:t>a</m:t>
                        </m:r>
                      </m:sub>
                    </m:sSub>
                  </m:oMath>
                </a14:m>
                <a:r>
                  <a:rPr lang="en-US" sz="2600" dirty="0">
                    <a:solidFill>
                      <a:srgbClr val="000000"/>
                    </a:solidFill>
                    <a:effectLst/>
                    <a:highlight>
                      <a:srgbClr val="FFFFFF"/>
                    </a:highlight>
                    <a:latin typeface="Times New Roman" panose="02020603050405020304" pitchFamily="18" charset="0"/>
                    <a:ea typeface="Arial Unicode MS"/>
                  </a:rPr>
                  <a:t> (acid dissociation constant). The pH of a buffer solution can be estimated with the help of this equation when the concentration of the acid and its conjugate base, or the base and the corresponding conjugate acid, are known.</a:t>
                </a:r>
                <a:endParaRPr lang="en-US" sz="2600" dirty="0">
                  <a:solidFill>
                    <a:srgbClr val="C00000"/>
                  </a:solidFill>
                  <a:effectLst/>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600" dirty="0">
                    <a:effectLst/>
                    <a:latin typeface="Times New Roman" panose="02020603050405020304" pitchFamily="18" charset="0"/>
                    <a:ea typeface="Calibri" panose="020F0502020204030204" pitchFamily="34" charset="0"/>
                    <a:cs typeface="Vrinda" panose="020B0502040204020203" pitchFamily="34" charset="0"/>
                  </a:rPr>
                  <a:t>Acid buffers </a:t>
                </a:r>
                <a:r>
                  <a:rPr lang="en-US" sz="2600" i="1" dirty="0">
                    <a:effectLst/>
                    <a:latin typeface="Times New Roman" panose="02020603050405020304" pitchFamily="18" charset="0"/>
                    <a:ea typeface="Calibri" panose="020F0502020204030204" pitchFamily="34" charset="0"/>
                    <a:cs typeface="Vrinda" panose="020B0502040204020203" pitchFamily="34" charset="0"/>
                  </a:rPr>
                  <a:t>e.g</a:t>
                </a:r>
                <a:r>
                  <a:rPr lang="en-US" sz="2600" dirty="0">
                    <a:effectLst/>
                    <a:latin typeface="Times New Roman" panose="02020603050405020304" pitchFamily="18" charset="0"/>
                    <a:ea typeface="Calibri" panose="020F0502020204030204" pitchFamily="34" charset="0"/>
                    <a:cs typeface="Vrinda" panose="020B0502040204020203" pitchFamily="34" charset="0"/>
                  </a:rPr>
                  <a:t>. weak acid CH</a:t>
                </a:r>
                <a:r>
                  <a:rPr lang="en-US" sz="26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600" dirty="0">
                    <a:effectLst/>
                    <a:latin typeface="Times New Roman" panose="02020603050405020304" pitchFamily="18" charset="0"/>
                    <a:ea typeface="Calibri" panose="020F0502020204030204" pitchFamily="34" charset="0"/>
                    <a:cs typeface="Vrinda" panose="020B0502040204020203" pitchFamily="34" charset="0"/>
                  </a:rPr>
                  <a:t> COOH + CH</a:t>
                </a:r>
                <a:r>
                  <a:rPr lang="en-US" sz="26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600" dirty="0">
                    <a:effectLst/>
                    <a:latin typeface="Times New Roman" panose="02020603050405020304" pitchFamily="18" charset="0"/>
                    <a:ea typeface="Calibri" panose="020F0502020204030204" pitchFamily="34" charset="0"/>
                    <a:cs typeface="Vrinda" panose="020B0502040204020203" pitchFamily="34" charset="0"/>
                  </a:rPr>
                  <a:t>COO Na.</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600" dirty="0">
                    <a:effectLst/>
                    <a:latin typeface="Times New Roman" panose="02020603050405020304" pitchFamily="18" charset="0"/>
                    <a:ea typeface="Calibri" panose="020F0502020204030204" pitchFamily="34" charset="0"/>
                    <a:cs typeface="Vrinda" panose="020B0502040204020203" pitchFamily="34" charset="0"/>
                  </a:rPr>
                  <a:t>Basic buffers </a:t>
                </a:r>
                <a:r>
                  <a:rPr lang="en-US" sz="2600" i="1" dirty="0">
                    <a:effectLst/>
                    <a:latin typeface="Times New Roman" panose="02020603050405020304" pitchFamily="18" charset="0"/>
                    <a:ea typeface="Calibri" panose="020F0502020204030204" pitchFamily="34" charset="0"/>
                    <a:cs typeface="Vrinda" panose="020B0502040204020203" pitchFamily="34" charset="0"/>
                  </a:rPr>
                  <a:t>e.g.,</a:t>
                </a:r>
                <a:r>
                  <a:rPr lang="en-US" sz="2600" dirty="0">
                    <a:effectLst/>
                    <a:latin typeface="Times New Roman" panose="02020603050405020304" pitchFamily="18" charset="0"/>
                    <a:ea typeface="Calibri" panose="020F0502020204030204" pitchFamily="34" charset="0"/>
                    <a:cs typeface="Vrinda" panose="020B0502040204020203" pitchFamily="34" charset="0"/>
                  </a:rPr>
                  <a:t> NH</a:t>
                </a:r>
                <a:r>
                  <a:rPr lang="en-US" sz="26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600" dirty="0">
                    <a:effectLst/>
                    <a:latin typeface="Times New Roman" panose="02020603050405020304" pitchFamily="18" charset="0"/>
                    <a:ea typeface="Calibri" panose="020F0502020204030204" pitchFamily="34" charset="0"/>
                    <a:cs typeface="Vrinda" panose="020B0502040204020203" pitchFamily="34" charset="0"/>
                  </a:rPr>
                  <a:t>OH + NH</a:t>
                </a:r>
                <a:r>
                  <a:rPr lang="en-US" sz="26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600" dirty="0">
                    <a:effectLst/>
                    <a:latin typeface="Times New Roman" panose="02020603050405020304" pitchFamily="18" charset="0"/>
                    <a:ea typeface="Calibri" panose="020F0502020204030204" pitchFamily="34" charset="0"/>
                    <a:cs typeface="Vrinda" panose="020B0502040204020203" pitchFamily="34" charset="0"/>
                  </a:rPr>
                  <a:t>CI</a:t>
                </a:r>
                <a:endParaRPr lang="en-IN" sz="26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p:sp>
            <p:nvSpPr>
              <p:cNvPr id="3" name="TextBox 2">
                <a:extLst>
                  <a:ext uri="{FF2B5EF4-FFF2-40B4-BE49-F238E27FC236}">
                    <a16:creationId xmlns:a16="http://schemas.microsoft.com/office/drawing/2014/main" xmlns="" xmlns:a14="http://schemas.microsoft.com/office/drawing/2010/main" id="{9FB0176C-DA2A-26FE-44D9-79BC209BC2CB}"/>
                  </a:ext>
                </a:extLst>
              </p:cNvPr>
              <p:cNvSpPr txBox="1">
                <a:spLocks noRot="1" noChangeAspect="1" noMove="1" noResize="1" noEditPoints="1" noAdjustHandles="1" noChangeArrowheads="1" noChangeShapeType="1" noTextEdit="1"/>
              </p:cNvSpPr>
              <p:nvPr/>
            </p:nvSpPr>
            <p:spPr>
              <a:xfrm>
                <a:off x="228600" y="-32245"/>
                <a:ext cx="8763000" cy="6306791"/>
              </a:xfrm>
              <a:prstGeom prst="rect">
                <a:avLst/>
              </a:prstGeom>
              <a:blipFill>
                <a:blip r:embed="rId3"/>
                <a:stretch>
                  <a:fillRect l="-1601" r="-2296" b="-1451"/>
                </a:stretch>
              </a:blipFill>
            </p:spPr>
            <p:txBody>
              <a:bodyPr/>
              <a:lstStyle/>
              <a:p>
                <a:r>
                  <a:rPr lang="en-IN">
                    <a:noFill/>
                  </a:rPr>
                  <a:t> </a:t>
                </a:r>
              </a:p>
            </p:txBody>
          </p:sp>
        </mc:Fallback>
      </mc:AlternateContent>
    </p:spTree>
    <p:extLst>
      <p:ext uri="{BB962C8B-B14F-4D97-AF65-F5344CB8AC3E}">
        <p14:creationId xmlns:p14="http://schemas.microsoft.com/office/powerpoint/2010/main" xmlns="" val="2273676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9FB0176C-DA2A-26FE-44D9-79BC209BC2CB}"/>
                  </a:ext>
                </a:extLst>
              </p:cNvPr>
              <p:cNvSpPr txBox="1"/>
              <p:nvPr/>
            </p:nvSpPr>
            <p:spPr>
              <a:xfrm>
                <a:off x="228600" y="-32245"/>
                <a:ext cx="8763000" cy="6537046"/>
              </a:xfrm>
              <a:prstGeom prst="rect">
                <a:avLst/>
              </a:prstGeom>
              <a:noFill/>
            </p:spPr>
            <p:txBody>
              <a:bodyPr wrap="square">
                <a:spAutoFit/>
              </a:bodyPr>
              <a:lstStyle/>
              <a:p>
                <a:pPr algn="ctr">
                  <a:lnSpc>
                    <a:spcPct val="150000"/>
                  </a:lnSpc>
                </a:pPr>
                <a:r>
                  <a:rPr lang="en-US" sz="2800" b="1" dirty="0">
                    <a:solidFill>
                      <a:srgbClr val="C00000"/>
                    </a:solidFill>
                    <a:effectLst/>
                    <a:ea typeface="Calibri" panose="020F0502020204030204" pitchFamily="34" charset="0"/>
                    <a:cs typeface="Vrinda" panose="020B0502040204020203" pitchFamily="34" charset="0"/>
                  </a:rPr>
                  <a:t>pH of the Buffer solutions (</a:t>
                </a:r>
                <a:r>
                  <a:rPr lang="en-US" sz="2800" b="1" kern="0" dirty="0">
                    <a:solidFill>
                      <a:srgbClr val="C00000"/>
                    </a:solidFill>
                    <a:effectLst/>
                    <a:ea typeface="Arial Unicode MS"/>
                    <a:cs typeface="Times New Roman" panose="02020603050405020304" pitchFamily="18" charset="0"/>
                  </a:rPr>
                  <a:t>Henderson-Hasselbalch Equation</a:t>
                </a:r>
                <a:r>
                  <a:rPr lang="en-US" sz="2800" b="1" dirty="0">
                    <a:solidFill>
                      <a:srgbClr val="C00000"/>
                    </a:solidFill>
                    <a:effectLst/>
                    <a:ea typeface="Calibri" panose="020F0502020204030204" pitchFamily="34" charset="0"/>
                    <a:cs typeface="Vrinda" panose="020B0502040204020203" pitchFamily="34" charset="0"/>
                  </a:rPr>
                  <a:t>)</a:t>
                </a:r>
                <a:endParaRPr lang="en-US" sz="2800" dirty="0">
                  <a:solidFill>
                    <a:srgbClr val="C00000"/>
                  </a:solidFill>
                  <a:effectLst/>
                  <a:ea typeface="Calibri" panose="020F0502020204030204" pitchFamily="34" charset="0"/>
                  <a:cs typeface="Vrinda" panose="020B0502040204020203" pitchFamily="34" charset="0"/>
                </a:endParaRPr>
              </a:p>
              <a:p>
                <a:pPr lvl="0" algn="just">
                  <a:lnSpc>
                    <a:spcPct val="115000"/>
                  </a:lnSpc>
                </a:pPr>
                <a:r>
                  <a:rPr lang="en-US" sz="22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Derivation of pH of a buffer solutions</a:t>
                </a:r>
                <a:endParaRPr lang="en-IN" sz="2200" b="1" dirty="0">
                  <a:solidFill>
                    <a:srgbClr val="C00000"/>
                  </a:solidFill>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HA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effectLst/>
                    <a:latin typeface="Times New Roman" panose="02020603050405020304" pitchFamily="18" charset="0"/>
                    <a:ea typeface="Calibri" panose="020F0502020204030204" pitchFamily="34" charset="0"/>
                    <a:cs typeface="Vrinda" panose="020B0502040204020203" pitchFamily="34" charset="0"/>
                  </a:rPr>
                  <a:t> H</a:t>
                </a:r>
                <a:r>
                  <a:rPr lang="en-US" sz="2200" baseline="30000" dirty="0">
                    <a:effectLst/>
                    <a:latin typeface="Times New Roman" panose="02020603050405020304" pitchFamily="18" charset="0"/>
                    <a:ea typeface="Calibri" panose="020F0502020204030204" pitchFamily="34" charset="0"/>
                    <a:cs typeface="Vrinda" panose="020B0502040204020203" pitchFamily="34" charset="0"/>
                  </a:rPr>
                  <a:t>+ </a:t>
                </a:r>
                <a:r>
                  <a:rPr lang="en-US" sz="2200" dirty="0">
                    <a:effectLst/>
                    <a:latin typeface="Times New Roman" panose="02020603050405020304" pitchFamily="18" charset="0"/>
                    <a:ea typeface="Calibri" panose="020F0502020204030204" pitchFamily="34" charset="0"/>
                    <a:cs typeface="Vrinda" panose="020B0502040204020203" pitchFamily="34" charset="0"/>
                  </a:rPr>
                  <a:t>+ A</a:t>
                </a:r>
                <a:r>
                  <a:rPr lang="en-US" sz="2200" baseline="30000" dirty="0">
                    <a:effectLst/>
                    <a:latin typeface="Times New Roman" panose="02020603050405020304" pitchFamily="18" charset="0"/>
                    <a:ea typeface="Calibri" panose="020F0502020204030204" pitchFamily="34" charset="0"/>
                    <a:cs typeface="Vrinda" panose="020B0502040204020203" pitchFamily="34" charset="0"/>
                  </a:rPr>
                  <a:t>- </a:t>
                </a:r>
                <a:r>
                  <a:rPr lang="en-US" sz="2200" dirty="0">
                    <a:effectLst/>
                    <a:latin typeface="Times New Roman" panose="02020603050405020304" pitchFamily="18" charset="0"/>
                    <a:ea typeface="Calibri" panose="020F0502020204030204" pitchFamily="34" charset="0"/>
                    <a:cs typeface="Vrinda" panose="020B0502040204020203" pitchFamily="34" charset="0"/>
                  </a:rPr>
                  <a:t> </a:t>
                </a:r>
                <a:r>
                  <a:rPr lang="en-IN" sz="2200" dirty="0">
                    <a:latin typeface="Calibri" panose="020F0502020204030204" pitchFamily="34" charset="0"/>
                    <a:ea typeface="Calibri" panose="020F0502020204030204" pitchFamily="34" charset="0"/>
                    <a:cs typeface="Vrinda" panose="020B0502040204020203" pitchFamily="34" charset="0"/>
                  </a:rPr>
                  <a:t>;		</a:t>
                </a:r>
                <a:r>
                  <a:rPr lang="en-US" sz="2200" dirty="0">
                    <a:effectLst/>
                    <a:latin typeface="Times New Roman" panose="02020603050405020304" pitchFamily="18" charset="0"/>
                    <a:ea typeface="Calibri" panose="020F0502020204030204" pitchFamily="34" charset="0"/>
                    <a:cs typeface="Vrinda" panose="020B0502040204020203" pitchFamily="34" charset="0"/>
                  </a:rPr>
                  <a:t>Ka =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H</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m:t>
                                </m:r>
                              </m:sup>
                            </m:sSup>
                          </m:e>
                        </m:d>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m:t>
                                </m:r>
                              </m:sup>
                            </m:sSup>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HA</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[H</a:t>
                </a:r>
                <a:r>
                  <a:rPr lang="en-US" sz="22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200" dirty="0">
                    <a:effectLst/>
                    <a:latin typeface="Times New Roman" panose="02020603050405020304" pitchFamily="18" charset="0"/>
                    <a:ea typeface="Calibri" panose="020F0502020204030204" pitchFamily="34" charset="0"/>
                    <a:cs typeface="Vrinda" panose="020B0502040204020203" pitchFamily="34" charset="0"/>
                  </a:rPr>
                  <a:t>] = Ka x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HA</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m:t>
                                </m:r>
                              </m:sup>
                            </m:sSup>
                          </m:e>
                        </m:d>
                      </m:den>
                    </m:f>
                  </m:oMath>
                </a14:m>
                <a:r>
                  <a:rPr lang="en-US" sz="2200" dirty="0">
                    <a:effectLst/>
                    <a:latin typeface="Times New Roman" panose="02020603050405020304" pitchFamily="18" charset="0"/>
                    <a:ea typeface="Calibri" panose="020F0502020204030204" pitchFamily="34" charset="0"/>
                    <a:cs typeface="Vrinda" panose="020B0502040204020203" pitchFamily="34" charset="0"/>
                  </a:rPr>
                  <a:t> =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acid</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-log [H</a:t>
                </a:r>
                <a:r>
                  <a:rPr lang="en-US" sz="22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200" dirty="0">
                    <a:effectLst/>
                    <a:latin typeface="Times New Roman" panose="02020603050405020304" pitchFamily="18" charset="0"/>
                    <a:ea typeface="Calibri" panose="020F0502020204030204" pitchFamily="34" charset="0"/>
                    <a:cs typeface="Vrinda" panose="020B0502040204020203" pitchFamily="34" charset="0"/>
                  </a:rPr>
                  <a:t>] = - log Ka - log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acid</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log [H</a:t>
                </a:r>
                <a:r>
                  <a:rPr lang="en-US" sz="22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200" dirty="0">
                    <a:effectLst/>
                    <a:latin typeface="Times New Roman" panose="02020603050405020304" pitchFamily="18" charset="0"/>
                    <a:ea typeface="Calibri" panose="020F0502020204030204" pitchFamily="34" charset="0"/>
                    <a:cs typeface="Vrinda" panose="020B0502040204020203" pitchFamily="34" charset="0"/>
                  </a:rPr>
                  <a:t>] = pH and log Ka = </a:t>
                </a:r>
                <a:r>
                  <a:rPr lang="en-US" sz="2200" dirty="0" err="1">
                    <a:effectLst/>
                    <a:latin typeface="Times New Roman" panose="02020603050405020304" pitchFamily="18" charset="0"/>
                    <a:ea typeface="Calibri" panose="020F0502020204030204" pitchFamily="34" charset="0"/>
                    <a:cs typeface="Vrinda" panose="020B0502040204020203" pitchFamily="34" charset="0"/>
                  </a:rPr>
                  <a:t>pKa</a:t>
                </a:r>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pH = </a:t>
                </a:r>
                <a:r>
                  <a:rPr lang="en-US" sz="2200" dirty="0" err="1">
                    <a:effectLst/>
                    <a:latin typeface="Times New Roman" panose="02020603050405020304" pitchFamily="18" charset="0"/>
                    <a:ea typeface="Calibri" panose="020F0502020204030204" pitchFamily="34" charset="0"/>
                    <a:cs typeface="Vrinda" panose="020B0502040204020203" pitchFamily="34" charset="0"/>
                  </a:rPr>
                  <a:t>pKa</a:t>
                </a:r>
                <a:r>
                  <a:rPr lang="en-US" sz="2200" dirty="0">
                    <a:effectLst/>
                    <a:latin typeface="Times New Roman" panose="02020603050405020304" pitchFamily="18" charset="0"/>
                    <a:ea typeface="Calibri" panose="020F0502020204030204" pitchFamily="34" charset="0"/>
                    <a:cs typeface="Vrinda" panose="020B0502040204020203" pitchFamily="34" charset="0"/>
                  </a:rPr>
                  <a:t> - log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acid</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 </a:t>
                </a:r>
                <a:r>
                  <a:rPr lang="en-US" sz="2200" dirty="0" err="1">
                    <a:effectLst/>
                    <a:latin typeface="Times New Roman" panose="02020603050405020304" pitchFamily="18" charset="0"/>
                    <a:ea typeface="Calibri" panose="020F0502020204030204" pitchFamily="34" charset="0"/>
                    <a:cs typeface="Vrinda" panose="020B0502040204020203" pitchFamily="34" charset="0"/>
                  </a:rPr>
                  <a:t>pKa</a:t>
                </a:r>
                <a:r>
                  <a:rPr lang="en-US" sz="2200" dirty="0">
                    <a:effectLst/>
                    <a:latin typeface="Times New Roman" panose="02020603050405020304" pitchFamily="18" charset="0"/>
                    <a:ea typeface="Calibri" panose="020F0502020204030204" pitchFamily="34" charset="0"/>
                    <a:cs typeface="Vrinda" panose="020B0502040204020203" pitchFamily="34" charset="0"/>
                  </a:rPr>
                  <a:t> + log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acid</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Hence pH = </a:t>
                </a:r>
                <a:r>
                  <a:rPr lang="en-US" sz="2200" dirty="0" err="1">
                    <a:effectLst/>
                    <a:latin typeface="Times New Roman" panose="02020603050405020304" pitchFamily="18" charset="0"/>
                    <a:ea typeface="Calibri" panose="020F0502020204030204" pitchFamily="34" charset="0"/>
                    <a:cs typeface="Vrinda" panose="020B0502040204020203" pitchFamily="34" charset="0"/>
                  </a:rPr>
                  <a:t>pKa</a:t>
                </a:r>
                <a:r>
                  <a:rPr lang="en-US" sz="2200" dirty="0">
                    <a:effectLst/>
                    <a:latin typeface="Times New Roman" panose="02020603050405020304" pitchFamily="18" charset="0"/>
                    <a:ea typeface="Calibri" panose="020F0502020204030204" pitchFamily="34" charset="0"/>
                    <a:cs typeface="Vrinda" panose="020B0502040204020203" pitchFamily="34" charset="0"/>
                  </a:rPr>
                  <a:t> + log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acid</m:t>
                            </m:r>
                          </m:e>
                        </m:d>
                      </m:den>
                    </m:f>
                  </m:oMath>
                </a14:m>
                <a:r>
                  <a:rPr lang="en-US" sz="2200" dirty="0">
                    <a:effectLst/>
                    <a:latin typeface="Times New Roman" panose="02020603050405020304" pitchFamily="18" charset="0"/>
                    <a:ea typeface="Calibri" panose="020F0502020204030204" pitchFamily="34" charset="0"/>
                    <a:cs typeface="Vrinda" panose="020B0502040204020203" pitchFamily="34" charset="0"/>
                  </a:rPr>
                  <a:t> (Henderson equations)</a:t>
                </a:r>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pOH = </a:t>
                </a:r>
                <a:r>
                  <a:rPr lang="en-US" sz="2200" dirty="0" err="1">
                    <a:effectLst/>
                    <a:latin typeface="Times New Roman" panose="02020603050405020304" pitchFamily="18" charset="0"/>
                    <a:ea typeface="Calibri" panose="020F0502020204030204" pitchFamily="34" charset="0"/>
                    <a:cs typeface="Vrinda" panose="020B0502040204020203" pitchFamily="34" charset="0"/>
                  </a:rPr>
                  <a:t>pKb</a:t>
                </a:r>
                <a:r>
                  <a:rPr lang="en-US" sz="2200" dirty="0">
                    <a:effectLst/>
                    <a:latin typeface="Times New Roman" panose="02020603050405020304" pitchFamily="18" charset="0"/>
                    <a:ea typeface="Calibri" panose="020F0502020204030204" pitchFamily="34" charset="0"/>
                    <a:cs typeface="Vrinda" panose="020B0502040204020203" pitchFamily="34" charset="0"/>
                  </a:rPr>
                  <a:t> + log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base</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p:sp>
            <p:nvSpPr>
              <p:cNvPr id="3" name="TextBox 2">
                <a:extLst>
                  <a:ext uri="{FF2B5EF4-FFF2-40B4-BE49-F238E27FC236}">
                    <a16:creationId xmlns:a16="http://schemas.microsoft.com/office/drawing/2014/main" xmlns="" xmlns:a14="http://schemas.microsoft.com/office/drawing/2010/main" id="{9FB0176C-DA2A-26FE-44D9-79BC209BC2CB}"/>
                  </a:ext>
                </a:extLst>
              </p:cNvPr>
              <p:cNvSpPr txBox="1">
                <a:spLocks noRot="1" noChangeAspect="1" noMove="1" noResize="1" noEditPoints="1" noAdjustHandles="1" noChangeArrowheads="1" noChangeShapeType="1" noTextEdit="1"/>
              </p:cNvSpPr>
              <p:nvPr/>
            </p:nvSpPr>
            <p:spPr>
              <a:xfrm>
                <a:off x="228600" y="-32245"/>
                <a:ext cx="8763000" cy="6537046"/>
              </a:xfrm>
              <a:prstGeom prst="rect">
                <a:avLst/>
              </a:prstGeom>
              <a:blipFill>
                <a:blip r:embed="rId2"/>
                <a:stretch>
                  <a:fillRect l="-905"/>
                </a:stretch>
              </a:blipFill>
            </p:spPr>
            <p:txBody>
              <a:bodyPr/>
              <a:lstStyle/>
              <a:p>
                <a:r>
                  <a:rPr lang="en-IN">
                    <a:noFill/>
                  </a:rPr>
                  <a:t> </a:t>
                </a:r>
              </a:p>
            </p:txBody>
          </p:sp>
        </mc:Fallback>
      </mc:AlternateContent>
    </p:spTree>
    <p:extLst>
      <p:ext uri="{BB962C8B-B14F-4D97-AF65-F5344CB8AC3E}">
        <p14:creationId xmlns:p14="http://schemas.microsoft.com/office/powerpoint/2010/main" xmlns="" val="1178509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9FB0176C-DA2A-26FE-44D9-79BC209BC2CB}"/>
                  </a:ext>
                </a:extLst>
              </p:cNvPr>
              <p:cNvSpPr txBox="1"/>
              <p:nvPr/>
            </p:nvSpPr>
            <p:spPr>
              <a:xfrm>
                <a:off x="381000" y="-32245"/>
                <a:ext cx="8229600" cy="6478568"/>
              </a:xfrm>
              <a:prstGeom prst="rect">
                <a:avLst/>
              </a:prstGeom>
              <a:noFill/>
            </p:spPr>
            <p:txBody>
              <a:bodyPr wrap="square">
                <a:spAutoFit/>
              </a:bodyPr>
              <a:lstStyle/>
              <a:p>
                <a:pPr algn="ctr">
                  <a:lnSpc>
                    <a:spcPct val="150000"/>
                  </a:lnSpc>
                </a:pPr>
                <a:r>
                  <a:rPr lang="en-US" sz="2800" b="1" kern="0" dirty="0">
                    <a:solidFill>
                      <a:srgbClr val="C00000"/>
                    </a:solidFill>
                    <a:effectLst/>
                    <a:latin typeface="Arial Rounded MT Bold" panose="020F0704030504030204" pitchFamily="34" charset="0"/>
                    <a:ea typeface="Arial Unicode MS"/>
                    <a:cs typeface="Times New Roman" panose="02020603050405020304" pitchFamily="18" charset="0"/>
                  </a:rPr>
                  <a:t>HENDERSON-HASSELBALCH EQUATION</a:t>
                </a:r>
                <a:r>
                  <a:rPr lang="en-US" sz="2800" b="1" i="1" kern="0" dirty="0">
                    <a:solidFill>
                      <a:srgbClr val="C00000"/>
                    </a:solidFill>
                    <a:effectLst/>
                    <a:highlight>
                      <a:srgbClr val="FFFFFF"/>
                    </a:highlight>
                    <a:latin typeface="Cambria" panose="02040503050406030204" pitchFamily="18" charset="0"/>
                    <a:ea typeface="Arial Unicode MS"/>
                    <a:cs typeface="Times New Roman" panose="02020603050405020304" pitchFamily="18" charset="0"/>
                  </a:rPr>
                  <a:t> </a:t>
                </a:r>
              </a:p>
              <a:p>
                <a:pPr algn="ctr">
                  <a:lnSpc>
                    <a:spcPct val="150000"/>
                  </a:lnSpc>
                </a:pPr>
                <a:endParaRPr lang="en-US" sz="800" b="1" i="1" kern="0" dirty="0">
                  <a:solidFill>
                    <a:srgbClr val="C00000"/>
                  </a:solidFill>
                  <a:effectLst/>
                  <a:highlight>
                    <a:srgbClr val="FFFFFF"/>
                  </a:highlight>
                  <a:latin typeface="Cambria" panose="02040503050406030204" pitchFamily="18" charset="0"/>
                  <a:ea typeface="Arial Unicode MS"/>
                  <a:cs typeface="Times New Roman" panose="02020603050405020304" pitchFamily="18" charset="0"/>
                </a:endParaRPr>
              </a:p>
              <a:p>
                <a:pPr>
                  <a:lnSpc>
                    <a:spcPct val="107000"/>
                  </a:lnSpc>
                  <a:spcAft>
                    <a:spcPts val="800"/>
                  </a:spcAft>
                </a:pPr>
                <a:r>
                  <a:rPr lang="en-US" sz="3200" b="1" dirty="0">
                    <a:solidFill>
                      <a:srgbClr val="000000"/>
                    </a:solidFill>
                    <a:effectLst/>
                    <a:latin typeface="Times New Roman" panose="02020603050405020304" pitchFamily="18" charset="0"/>
                    <a:ea typeface="Arial Unicode MS"/>
                  </a:rPr>
                  <a:t>For a buffer of a weak acid and its salt </a:t>
                </a:r>
              </a:p>
              <a:p>
                <a:pPr algn="ctr">
                  <a:lnSpc>
                    <a:spcPct val="107000"/>
                  </a:lnSpc>
                  <a:spcAft>
                    <a:spcPts val="800"/>
                  </a:spcAft>
                </a:pPr>
                <a:r>
                  <a:rPr lang="en-US" sz="3200" b="1" dirty="0">
                    <a:solidFill>
                      <a:srgbClr val="000000"/>
                    </a:solidFill>
                    <a:effectLst/>
                    <a:latin typeface="Times New Roman" panose="02020603050405020304" pitchFamily="18" charset="0"/>
                    <a:ea typeface="Arial Unicode MS"/>
                  </a:rPr>
                  <a:t>pH = p</a:t>
                </a:r>
                <a14:m>
                  <m:oMath xmlns:m="http://schemas.openxmlformats.org/officeDocument/2006/math">
                    <m:sSub>
                      <m:sSubPr>
                        <m:ctrlPr>
                          <a:rPr lang="en-IN" sz="3200" b="1" i="1">
                            <a:solidFill>
                              <a:srgbClr val="000000"/>
                            </a:solidFill>
                            <a:effectLst/>
                            <a:latin typeface="Cambria Math" panose="02040503050406030204" pitchFamily="18" charset="0"/>
                            <a:ea typeface="Arial Unicode MS"/>
                          </a:rPr>
                        </m:ctrlPr>
                      </m:sSubPr>
                      <m:e>
                        <m:r>
                          <a:rPr lang="en-US" sz="3200" b="1" i="1">
                            <a:solidFill>
                              <a:srgbClr val="000000"/>
                            </a:solidFill>
                            <a:effectLst/>
                            <a:latin typeface="Cambria Math" panose="02040503050406030204" pitchFamily="18" charset="0"/>
                            <a:ea typeface="Arial Unicode MS"/>
                          </a:rPr>
                          <m:t>𝐊</m:t>
                        </m:r>
                      </m:e>
                      <m:sub>
                        <m:r>
                          <a:rPr lang="en-US" sz="3200" b="1" i="1">
                            <a:solidFill>
                              <a:srgbClr val="000000"/>
                            </a:solidFill>
                            <a:effectLst/>
                            <a:latin typeface="Cambria Math" panose="02040503050406030204" pitchFamily="18" charset="0"/>
                            <a:ea typeface="Arial Unicode MS"/>
                          </a:rPr>
                          <m:t>𝐚</m:t>
                        </m:r>
                      </m:sub>
                    </m:sSub>
                  </m:oMath>
                </a14:m>
                <a:r>
                  <a:rPr lang="en-US" sz="3200" dirty="0">
                    <a:solidFill>
                      <a:srgbClr val="000000"/>
                    </a:solidFill>
                    <a:effectLst/>
                    <a:latin typeface="Times New Roman" panose="02020603050405020304" pitchFamily="18" charset="0"/>
                    <a:ea typeface="Arial Unicode MS"/>
                  </a:rPr>
                  <a:t> </a:t>
                </a:r>
                <a:r>
                  <a:rPr lang="en-US" sz="3200" b="1" dirty="0">
                    <a:solidFill>
                      <a:srgbClr val="000000"/>
                    </a:solidFill>
                    <a:effectLst/>
                    <a:latin typeface="Times New Roman" panose="02020603050405020304" pitchFamily="18" charset="0"/>
                    <a:ea typeface="Arial Unicode MS"/>
                  </a:rPr>
                  <a:t>+ log </a:t>
                </a:r>
                <a14:m>
                  <m:oMath xmlns:m="http://schemas.openxmlformats.org/officeDocument/2006/math">
                    <m:f>
                      <m:fPr>
                        <m:ctrlPr>
                          <a:rPr lang="en-IN" sz="3200" b="1" i="1">
                            <a:solidFill>
                              <a:srgbClr val="000000"/>
                            </a:solidFill>
                            <a:effectLst/>
                            <a:latin typeface="Cambria Math" panose="02040503050406030204" pitchFamily="18" charset="0"/>
                            <a:ea typeface="Arial Unicode MS"/>
                          </a:rPr>
                        </m:ctrlPr>
                      </m:fPr>
                      <m:num>
                        <m:r>
                          <a:rPr lang="en-US" sz="3200" b="1">
                            <a:solidFill>
                              <a:srgbClr val="000000"/>
                            </a:solidFill>
                            <a:effectLst/>
                            <a:latin typeface="Cambria Math" panose="02040503050406030204" pitchFamily="18" charset="0"/>
                            <a:ea typeface="Arial Unicode MS"/>
                          </a:rPr>
                          <m:t>[</m:t>
                        </m:r>
                        <m:r>
                          <a:rPr lang="en-US" sz="3200" b="1" i="1">
                            <a:solidFill>
                              <a:srgbClr val="000000"/>
                            </a:solidFill>
                            <a:effectLst/>
                            <a:latin typeface="Cambria Math" panose="02040503050406030204" pitchFamily="18" charset="0"/>
                            <a:ea typeface="Arial Unicode MS"/>
                          </a:rPr>
                          <m:t>𝐒𝐚𝐥𝐭</m:t>
                        </m:r>
                        <m:r>
                          <a:rPr lang="en-US" sz="3200" b="1">
                            <a:solidFill>
                              <a:srgbClr val="000000"/>
                            </a:solidFill>
                            <a:effectLst/>
                            <a:latin typeface="Cambria Math" panose="02040503050406030204" pitchFamily="18" charset="0"/>
                            <a:ea typeface="Arial Unicode MS"/>
                          </a:rPr>
                          <m:t>]</m:t>
                        </m:r>
                      </m:num>
                      <m:den>
                        <m:r>
                          <a:rPr lang="en-US" sz="3200" b="1">
                            <a:solidFill>
                              <a:srgbClr val="000000"/>
                            </a:solidFill>
                            <a:effectLst/>
                            <a:latin typeface="Cambria Math" panose="02040503050406030204" pitchFamily="18" charset="0"/>
                            <a:ea typeface="Arial Unicode MS"/>
                          </a:rPr>
                          <m:t>[</m:t>
                        </m:r>
                        <m:r>
                          <a:rPr lang="en-US" sz="3200" b="1" i="1">
                            <a:solidFill>
                              <a:srgbClr val="000000"/>
                            </a:solidFill>
                            <a:effectLst/>
                            <a:latin typeface="Cambria Math" panose="02040503050406030204" pitchFamily="18" charset="0"/>
                            <a:ea typeface="Arial Unicode MS"/>
                          </a:rPr>
                          <m:t>𝐀𝐜𝐢𝐝</m:t>
                        </m:r>
                        <m:r>
                          <a:rPr lang="en-US" sz="3200" b="1">
                            <a:solidFill>
                              <a:srgbClr val="000000"/>
                            </a:solidFill>
                            <a:effectLst/>
                            <a:latin typeface="Cambria Math" panose="02040503050406030204" pitchFamily="18" charset="0"/>
                            <a:ea typeface="Arial Unicode MS"/>
                          </a:rPr>
                          <m:t>]</m:t>
                        </m:r>
                      </m:den>
                    </m:f>
                  </m:oMath>
                </a14:m>
                <a:r>
                  <a:rPr lang="en-US" sz="3200" b="1" dirty="0">
                    <a:solidFill>
                      <a:srgbClr val="000000"/>
                    </a:solidFill>
                    <a:effectLst/>
                    <a:latin typeface="Times New Roman" panose="02020603050405020304" pitchFamily="18" charset="0"/>
                    <a:ea typeface="Arial Unicode MS"/>
                  </a:rPr>
                  <a:t> </a:t>
                </a:r>
              </a:p>
              <a:p>
                <a:pPr algn="ctr">
                  <a:lnSpc>
                    <a:spcPct val="107000"/>
                  </a:lnSpc>
                  <a:spcAft>
                    <a:spcPts val="800"/>
                  </a:spcAft>
                </a:pPr>
                <a:endParaRPr lang="en-IN" sz="800" dirty="0">
                  <a:effectLst/>
                  <a:latin typeface="Times New Roman" panose="02020603050405020304" pitchFamily="18" charset="0"/>
                  <a:ea typeface="Arial Unicode MS"/>
                </a:endParaRPr>
              </a:p>
              <a:p>
                <a:pPr>
                  <a:lnSpc>
                    <a:spcPct val="107000"/>
                  </a:lnSpc>
                  <a:spcAft>
                    <a:spcPts val="800"/>
                  </a:spcAft>
                </a:pPr>
                <a:r>
                  <a:rPr lang="en-US" sz="3200" b="1" dirty="0">
                    <a:solidFill>
                      <a:srgbClr val="000000"/>
                    </a:solidFill>
                    <a:effectLst/>
                    <a:latin typeface="Times New Roman" panose="02020603050405020304" pitchFamily="18" charset="0"/>
                    <a:ea typeface="Arial Unicode MS"/>
                  </a:rPr>
                  <a:t>For a buffer of a weak base and its salt </a:t>
                </a:r>
              </a:p>
              <a:p>
                <a:pPr algn="ctr">
                  <a:lnSpc>
                    <a:spcPct val="107000"/>
                  </a:lnSpc>
                  <a:spcAft>
                    <a:spcPts val="800"/>
                  </a:spcAft>
                </a:pPr>
                <a:r>
                  <a:rPr lang="en-US" sz="3200" b="1" dirty="0">
                    <a:solidFill>
                      <a:srgbClr val="000000"/>
                    </a:solidFill>
                    <a:effectLst/>
                    <a:latin typeface="Times New Roman" panose="02020603050405020304" pitchFamily="18" charset="0"/>
                    <a:ea typeface="Arial Unicode MS"/>
                  </a:rPr>
                  <a:t>pOH = p</a:t>
                </a:r>
                <a14:m>
                  <m:oMath xmlns:m="http://schemas.openxmlformats.org/officeDocument/2006/math">
                    <m:sSub>
                      <m:sSubPr>
                        <m:ctrlPr>
                          <a:rPr lang="en-IN" sz="3200" b="1" i="1">
                            <a:solidFill>
                              <a:srgbClr val="000000"/>
                            </a:solidFill>
                            <a:effectLst/>
                            <a:latin typeface="Cambria Math" panose="02040503050406030204" pitchFamily="18" charset="0"/>
                            <a:ea typeface="Arial Unicode MS"/>
                          </a:rPr>
                        </m:ctrlPr>
                      </m:sSubPr>
                      <m:e>
                        <m:r>
                          <a:rPr lang="en-US" sz="3200" b="1" i="1">
                            <a:solidFill>
                              <a:srgbClr val="000000"/>
                            </a:solidFill>
                            <a:effectLst/>
                            <a:latin typeface="Cambria Math" panose="02040503050406030204" pitchFamily="18" charset="0"/>
                            <a:ea typeface="Arial Unicode MS"/>
                          </a:rPr>
                          <m:t>𝐊</m:t>
                        </m:r>
                      </m:e>
                      <m:sub>
                        <m:r>
                          <a:rPr lang="en-US" sz="3200" b="1" i="1">
                            <a:solidFill>
                              <a:srgbClr val="000000"/>
                            </a:solidFill>
                            <a:effectLst/>
                            <a:latin typeface="Cambria Math" panose="02040503050406030204" pitchFamily="18" charset="0"/>
                            <a:ea typeface="Arial Unicode MS"/>
                          </a:rPr>
                          <m:t>𝐛</m:t>
                        </m:r>
                      </m:sub>
                    </m:sSub>
                  </m:oMath>
                </a14:m>
                <a:r>
                  <a:rPr lang="en-US" sz="3200" b="1" dirty="0">
                    <a:solidFill>
                      <a:srgbClr val="000000"/>
                    </a:solidFill>
                    <a:effectLst/>
                    <a:latin typeface="Times New Roman" panose="02020603050405020304" pitchFamily="18" charset="0"/>
                    <a:ea typeface="Arial Unicode MS"/>
                  </a:rPr>
                  <a:t> + log </a:t>
                </a:r>
                <a14:m>
                  <m:oMath xmlns:m="http://schemas.openxmlformats.org/officeDocument/2006/math">
                    <m:f>
                      <m:fPr>
                        <m:ctrlPr>
                          <a:rPr lang="en-IN" sz="3200" b="1" i="1">
                            <a:solidFill>
                              <a:srgbClr val="000000"/>
                            </a:solidFill>
                            <a:effectLst/>
                            <a:latin typeface="Cambria Math" panose="02040503050406030204" pitchFamily="18" charset="0"/>
                            <a:ea typeface="Arial Unicode MS"/>
                          </a:rPr>
                        </m:ctrlPr>
                      </m:fPr>
                      <m:num>
                        <m:r>
                          <a:rPr lang="en-US" sz="3200" b="1">
                            <a:solidFill>
                              <a:srgbClr val="000000"/>
                            </a:solidFill>
                            <a:effectLst/>
                            <a:latin typeface="Cambria Math" panose="02040503050406030204" pitchFamily="18" charset="0"/>
                            <a:ea typeface="Arial Unicode MS"/>
                          </a:rPr>
                          <m:t>[</m:t>
                        </m:r>
                        <m:r>
                          <a:rPr lang="en-US" sz="3200" b="1" i="1">
                            <a:solidFill>
                              <a:srgbClr val="000000"/>
                            </a:solidFill>
                            <a:effectLst/>
                            <a:latin typeface="Cambria Math" panose="02040503050406030204" pitchFamily="18" charset="0"/>
                            <a:ea typeface="Arial Unicode MS"/>
                          </a:rPr>
                          <m:t>𝐒𝐚𝐥𝐭</m:t>
                        </m:r>
                        <m:r>
                          <a:rPr lang="en-US" sz="3200" b="1">
                            <a:solidFill>
                              <a:srgbClr val="000000"/>
                            </a:solidFill>
                            <a:effectLst/>
                            <a:latin typeface="Cambria Math" panose="02040503050406030204" pitchFamily="18" charset="0"/>
                            <a:ea typeface="Arial Unicode MS"/>
                          </a:rPr>
                          <m:t>]</m:t>
                        </m:r>
                      </m:num>
                      <m:den>
                        <m:r>
                          <a:rPr lang="en-US" sz="3200" b="1">
                            <a:solidFill>
                              <a:srgbClr val="000000"/>
                            </a:solidFill>
                            <a:effectLst/>
                            <a:latin typeface="Cambria Math" panose="02040503050406030204" pitchFamily="18" charset="0"/>
                            <a:ea typeface="Arial Unicode MS"/>
                          </a:rPr>
                          <m:t>[</m:t>
                        </m:r>
                        <m:r>
                          <a:rPr lang="en-US" sz="3200" b="1" i="1">
                            <a:solidFill>
                              <a:srgbClr val="000000"/>
                            </a:solidFill>
                            <a:effectLst/>
                            <a:latin typeface="Cambria Math" panose="02040503050406030204" pitchFamily="18" charset="0"/>
                            <a:ea typeface="Arial Unicode MS"/>
                          </a:rPr>
                          <m:t>𝐁𝐚𝐬𝐞</m:t>
                        </m:r>
                        <m:r>
                          <a:rPr lang="en-US" sz="3200" b="1">
                            <a:solidFill>
                              <a:srgbClr val="000000"/>
                            </a:solidFill>
                            <a:effectLst/>
                            <a:latin typeface="Cambria Math" panose="02040503050406030204" pitchFamily="18" charset="0"/>
                            <a:ea typeface="Arial Unicode MS"/>
                          </a:rPr>
                          <m:t>]</m:t>
                        </m:r>
                      </m:den>
                    </m:f>
                  </m:oMath>
                </a14:m>
                <a:r>
                  <a:rPr lang="en-US" sz="3200" b="1" dirty="0">
                    <a:solidFill>
                      <a:srgbClr val="000000"/>
                    </a:solidFill>
                    <a:effectLst/>
                    <a:latin typeface="Times New Roman" panose="02020603050405020304" pitchFamily="18" charset="0"/>
                    <a:ea typeface="Arial Unicode MS"/>
                  </a:rPr>
                  <a:t> </a:t>
                </a:r>
                <a:endParaRPr lang="en-IN" sz="3200" dirty="0">
                  <a:effectLst/>
                  <a:latin typeface="Times New Roman" panose="02020603050405020304" pitchFamily="18" charset="0"/>
                  <a:ea typeface="Arial Unicode MS"/>
                </a:endParaRPr>
              </a:p>
              <a:p>
                <a:pPr>
                  <a:lnSpc>
                    <a:spcPct val="107000"/>
                  </a:lnSpc>
                  <a:spcAft>
                    <a:spcPts val="800"/>
                  </a:spcAft>
                </a:pPr>
                <a:endParaRPr lang="en-US" sz="3200" b="1" dirty="0">
                  <a:solidFill>
                    <a:srgbClr val="000000"/>
                  </a:solidFill>
                  <a:effectLst/>
                  <a:latin typeface="Times New Roman" panose="02020603050405020304" pitchFamily="18" charset="0"/>
                  <a:ea typeface="Arial Unicode MS"/>
                </a:endParaRPr>
              </a:p>
              <a:p>
                <a:pPr>
                  <a:lnSpc>
                    <a:spcPct val="107000"/>
                  </a:lnSpc>
                  <a:spcAft>
                    <a:spcPts val="800"/>
                  </a:spcAft>
                </a:pPr>
                <a:r>
                  <a:rPr lang="en-US" sz="3200" b="1" dirty="0">
                    <a:solidFill>
                      <a:srgbClr val="000000"/>
                    </a:solidFill>
                    <a:effectLst/>
                    <a:latin typeface="Times New Roman" panose="02020603050405020304" pitchFamily="18" charset="0"/>
                    <a:ea typeface="Arial Unicode MS"/>
                  </a:rPr>
                  <a:t>The above two equations are known as </a:t>
                </a:r>
                <a:r>
                  <a:rPr lang="en-US" sz="3200" b="1" dirty="0">
                    <a:solidFill>
                      <a:srgbClr val="000000"/>
                    </a:solidFill>
                    <a:effectLst/>
                    <a:latin typeface="Times New Roman" panose="02020603050405020304" pitchFamily="18" charset="0"/>
                    <a:ea typeface="Times New Roman" panose="02020603050405020304" pitchFamily="18" charset="0"/>
                  </a:rPr>
                  <a:t>H</a:t>
                </a:r>
                <a:r>
                  <a:rPr lang="en-US" sz="3200" b="1" dirty="0">
                    <a:solidFill>
                      <a:srgbClr val="000000"/>
                    </a:solidFill>
                    <a:effectLst/>
                    <a:latin typeface="Times New Roman" panose="02020603050405020304" pitchFamily="18" charset="0"/>
                    <a:ea typeface="Arial Unicode MS"/>
                  </a:rPr>
                  <a:t>enderson-Hasselbalch equation or in short </a:t>
                </a:r>
                <a:r>
                  <a:rPr lang="en-US" sz="3200" b="1" dirty="0">
                    <a:solidFill>
                      <a:srgbClr val="000000"/>
                    </a:solidFill>
                    <a:effectLst/>
                    <a:latin typeface="Times New Roman" panose="02020603050405020304" pitchFamily="18" charset="0"/>
                    <a:ea typeface="Times New Roman" panose="02020603050405020304" pitchFamily="18" charset="0"/>
                  </a:rPr>
                  <a:t>H</a:t>
                </a:r>
                <a:r>
                  <a:rPr lang="en-US" sz="3200" b="1" dirty="0">
                    <a:solidFill>
                      <a:srgbClr val="000000"/>
                    </a:solidFill>
                    <a:effectLst/>
                    <a:latin typeface="Times New Roman" panose="02020603050405020304" pitchFamily="18" charset="0"/>
                    <a:ea typeface="Arial Unicode MS"/>
                  </a:rPr>
                  <a:t>enderson equation</a:t>
                </a:r>
                <a:r>
                  <a:rPr lang="en-US" sz="3200" dirty="0">
                    <a:solidFill>
                      <a:srgbClr val="000000"/>
                    </a:solidFill>
                    <a:effectLst/>
                    <a:latin typeface="Times New Roman" panose="02020603050405020304" pitchFamily="18" charset="0"/>
                    <a:ea typeface="Arial Unicode MS"/>
                  </a:rPr>
                  <a:t>. </a:t>
                </a:r>
                <a:endParaRPr lang="en-IN" sz="3200" dirty="0">
                  <a:effectLst/>
                  <a:latin typeface="Times New Roman" panose="02020603050405020304" pitchFamily="18" charset="0"/>
                  <a:ea typeface="Arial Unicode MS"/>
                </a:endParaRPr>
              </a:p>
            </p:txBody>
          </p:sp>
        </mc:Choice>
        <mc:Fallback>
          <p:sp>
            <p:nvSpPr>
              <p:cNvPr id="3" name="TextBox 2">
                <a:extLst>
                  <a:ext uri="{FF2B5EF4-FFF2-40B4-BE49-F238E27FC236}">
                    <a16:creationId xmlns:a16="http://schemas.microsoft.com/office/drawing/2014/main" xmlns="" xmlns:a14="http://schemas.microsoft.com/office/drawing/2010/main" id="{9FB0176C-DA2A-26FE-44D9-79BC209BC2CB}"/>
                  </a:ext>
                </a:extLst>
              </p:cNvPr>
              <p:cNvSpPr txBox="1">
                <a:spLocks noRot="1" noChangeAspect="1" noMove="1" noResize="1" noEditPoints="1" noAdjustHandles="1" noChangeArrowheads="1" noChangeShapeType="1" noTextEdit="1"/>
              </p:cNvSpPr>
              <p:nvPr/>
            </p:nvSpPr>
            <p:spPr>
              <a:xfrm>
                <a:off x="381000" y="-32245"/>
                <a:ext cx="8229600" cy="6478568"/>
              </a:xfrm>
              <a:prstGeom prst="rect">
                <a:avLst/>
              </a:prstGeom>
              <a:blipFill>
                <a:blip r:embed="rId2"/>
                <a:stretch>
                  <a:fillRect l="-1926" b="-2166"/>
                </a:stretch>
              </a:blipFill>
            </p:spPr>
            <p:txBody>
              <a:bodyPr/>
              <a:lstStyle/>
              <a:p>
                <a:r>
                  <a:rPr lang="en-IN">
                    <a:noFill/>
                  </a:rPr>
                  <a:t> </a:t>
                </a:r>
              </a:p>
            </p:txBody>
          </p:sp>
        </mc:Fallback>
      </mc:AlternateContent>
    </p:spTree>
    <p:extLst>
      <p:ext uri="{BB962C8B-B14F-4D97-AF65-F5344CB8AC3E}">
        <p14:creationId xmlns:p14="http://schemas.microsoft.com/office/powerpoint/2010/main" xmlns="" val="1218056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3192" y="1302855"/>
            <a:ext cx="8385048" cy="4847481"/>
          </a:xfrm>
          <a:prstGeom prst="rect">
            <a:avLst/>
          </a:prstGeom>
          <a:noFill/>
          <a:ln w="9525">
            <a:noFill/>
            <a:miter lim="800000"/>
            <a:headEnd/>
            <a:tailEnd/>
          </a:ln>
        </p:spPr>
        <p:txBody>
          <a:bodyPr wrap="square">
            <a:spAutoFit/>
          </a:bodyPr>
          <a:lstStyle/>
          <a:p>
            <a:pPr marL="342900" indent="-342900">
              <a:buFont typeface="Arial" charset="0"/>
              <a:buChar char="•"/>
            </a:pPr>
            <a:r>
              <a:rPr lang="en-IN" sz="2400" b="1" dirty="0" err="1"/>
              <a:t>Ashim</a:t>
            </a:r>
            <a:r>
              <a:rPr lang="en-IN" sz="2400" b="1" dirty="0"/>
              <a:t> K Das , </a:t>
            </a:r>
            <a:r>
              <a:rPr lang="en-IN" sz="2400" b="1" i="1" dirty="0"/>
              <a:t>Fundamental Concept of Inorganic Chemistry</a:t>
            </a:r>
            <a:r>
              <a:rPr lang="en-IN" sz="2400" b="1" dirty="0"/>
              <a:t>, CBC Publishers &amp; Distributors, Volume 3, Second Edition: 2010</a:t>
            </a:r>
          </a:p>
          <a:p>
            <a:pPr marL="342900" indent="-342900">
              <a:buFont typeface="Arial" charset="0"/>
              <a:buChar char="•"/>
            </a:pPr>
            <a:r>
              <a:rPr lang="en-IN" sz="2400" b="1" dirty="0"/>
              <a:t>R.P. Sarkar, General and Inorganic Chemistry Part-1, NCBA (P) Ltd, 3</a:t>
            </a:r>
            <a:r>
              <a:rPr lang="en-IN" sz="2400" b="1" baseline="30000" dirty="0"/>
              <a:t>rd</a:t>
            </a:r>
            <a:r>
              <a:rPr lang="en-IN" sz="2400" b="1" dirty="0"/>
              <a:t> Edition 2011</a:t>
            </a:r>
          </a:p>
          <a:p>
            <a:pPr marL="342900" indent="-342900">
              <a:buFont typeface="Arial" charset="0"/>
              <a:buChar char="•"/>
            </a:pPr>
            <a:r>
              <a:rPr lang="en-IN" sz="2400" b="1" dirty="0"/>
              <a:t>R.L. Dutta, G.S. De, Inorganic Chemistry, Part I, The new Book Stall, 6</a:t>
            </a:r>
            <a:r>
              <a:rPr lang="en-IN" sz="2400" b="1" baseline="30000" dirty="0"/>
              <a:t>th</a:t>
            </a:r>
            <a:r>
              <a:rPr lang="en-IN" sz="2400" b="1" dirty="0"/>
              <a:t> Edition2009, 7</a:t>
            </a:r>
            <a:r>
              <a:rPr lang="en-IN" sz="2400" b="1" baseline="30000" dirty="0"/>
              <a:t>th</a:t>
            </a:r>
            <a:r>
              <a:rPr lang="en-IN" sz="2400" b="1" dirty="0"/>
              <a:t> Edition 2013 </a:t>
            </a:r>
          </a:p>
          <a:p>
            <a:pPr marL="342900" indent="-342900">
              <a:buFont typeface="Arial" charset="0"/>
              <a:buChar char="•"/>
            </a:pPr>
            <a:r>
              <a:rPr lang="en-IN" sz="2400" b="1" dirty="0"/>
              <a:t>Wahid U. Malik, G. D. Tuli &amp; R. D. Madan,</a:t>
            </a:r>
            <a:r>
              <a:rPr lang="en-IN" sz="2400" b="1" i="1" dirty="0"/>
              <a:t> Selected topics in inorganic chemistry,</a:t>
            </a:r>
            <a:r>
              <a:rPr lang="en-IN" sz="2400" b="1" dirty="0"/>
              <a:t> S. Chand &amp; Company Ltd, first edition 1976</a:t>
            </a:r>
          </a:p>
          <a:p>
            <a:pPr marL="342900" indent="-342900">
              <a:buFont typeface="Arial" charset="0"/>
              <a:buChar char="•"/>
            </a:pPr>
            <a:r>
              <a:rPr lang="en-IN" sz="2400" b="1" dirty="0"/>
              <a:t>J.E. </a:t>
            </a:r>
            <a:r>
              <a:rPr lang="en-IN" sz="2400" b="1" dirty="0" err="1"/>
              <a:t>Huheey</a:t>
            </a:r>
            <a:r>
              <a:rPr lang="en-IN" sz="2400" b="1" dirty="0"/>
              <a:t>, E.A. </a:t>
            </a:r>
            <a:r>
              <a:rPr lang="en-IN" sz="2400" b="1" dirty="0" err="1"/>
              <a:t>Keiter</a:t>
            </a:r>
            <a:r>
              <a:rPr lang="en-IN" sz="2400" b="1" dirty="0"/>
              <a:t>, R.L. </a:t>
            </a:r>
            <a:r>
              <a:rPr lang="en-IN" sz="2400" b="1" dirty="0" err="1"/>
              <a:t>Keiter</a:t>
            </a:r>
            <a:r>
              <a:rPr lang="en-IN" sz="2400" b="1" dirty="0"/>
              <a:t>, Inorganic Chemistry Principles of Structure and Reactivity, Pearson Education Asia, fourth Edition, 2000</a:t>
            </a:r>
          </a:p>
          <a:p>
            <a:pPr marL="342900" indent="-342900">
              <a:buFont typeface="Arial" charset="0"/>
              <a:buChar char="•"/>
            </a:pPr>
            <a:endParaRPr lang="en-IN" sz="2100" b="1" dirty="0"/>
          </a:p>
        </p:txBody>
      </p:sp>
      <p:sp>
        <p:nvSpPr>
          <p:cNvPr id="4" name="Rectangle 3"/>
          <p:cNvSpPr/>
          <p:nvPr/>
        </p:nvSpPr>
        <p:spPr>
          <a:xfrm>
            <a:off x="3679192" y="214290"/>
            <a:ext cx="1464312" cy="461665"/>
          </a:xfrm>
          <a:prstGeom prst="rect">
            <a:avLst/>
          </a:prstGeom>
        </p:spPr>
        <p:txBody>
          <a:bodyPr wrap="none">
            <a:spAutoFit/>
          </a:bodyPr>
          <a:lstStyle/>
          <a:p>
            <a:pPr algn="ctr">
              <a:spcBef>
                <a:spcPct val="50000"/>
              </a:spcBef>
            </a:pPr>
            <a:r>
              <a:rPr lang="en-US" sz="2400" b="1" dirty="0" smtClean="0">
                <a:solidFill>
                  <a:srgbClr val="C00000"/>
                </a:solidFill>
              </a:rPr>
              <a:t>Reference</a:t>
            </a:r>
            <a:endParaRPr lang="en-US" sz="2400" dirty="0">
              <a:solidFill>
                <a:srgbClr val="C00000"/>
              </a:solidFill>
            </a:endParaRPr>
          </a:p>
        </p:txBody>
      </p:sp>
    </p:spTree>
    <p:extLst>
      <p:ext uri="{BB962C8B-B14F-4D97-AF65-F5344CB8AC3E}">
        <p14:creationId xmlns:p14="http://schemas.microsoft.com/office/powerpoint/2010/main" xmlns="" val="108940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9001" y="2514600"/>
            <a:ext cx="3825599" cy="1107996"/>
          </a:xfrm>
          <a:prstGeom prst="rect">
            <a:avLst/>
          </a:prstGeom>
        </p:spPr>
        <p:txBody>
          <a:bodyPr wrap="none">
            <a:spAutoFit/>
          </a:bodyPr>
          <a:lstStyle/>
          <a:p>
            <a:r>
              <a:rPr lang="en-US" sz="6600" b="1" dirty="0"/>
              <a:t>Thank you</a:t>
            </a:r>
            <a:endParaRPr lang="en-US" sz="6600" dirty="0"/>
          </a:p>
        </p:txBody>
      </p:sp>
    </p:spTree>
    <p:extLst>
      <p:ext uri="{BB962C8B-B14F-4D97-AF65-F5344CB8AC3E}">
        <p14:creationId xmlns:p14="http://schemas.microsoft.com/office/powerpoint/2010/main" xmlns="" val="182400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FCC5DC15-FA50-E6D2-D0E4-5A9FA4B16FB9}"/>
                  </a:ext>
                </a:extLst>
              </p:cNvPr>
              <p:cNvSpPr txBox="1"/>
              <p:nvPr/>
            </p:nvSpPr>
            <p:spPr>
              <a:xfrm>
                <a:off x="457200" y="-17085"/>
                <a:ext cx="8153400" cy="6494085"/>
              </a:xfrm>
              <a:prstGeom prst="rect">
                <a:avLst/>
              </a:prstGeom>
              <a:noFill/>
            </p:spPr>
            <p:txBody>
              <a:bodyPr wrap="square">
                <a:spAutoFit/>
              </a:bodyPr>
              <a:lstStyle/>
              <a:p>
                <a:pPr algn="ct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LUX-FLOOD CONCEPT</a:t>
                </a:r>
              </a:p>
              <a:p>
                <a:pPr algn="ct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Xenon fluorides as Lux-Flood acids: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Xenon fluorides are good oxide acceptors, so they can act as Lux-Flood acids.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OPF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XeOF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PF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XeOF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+ 2HF (controlled hydrolysis)</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+ 3H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+ 6HF</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XeOF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relative acidity of xenon fluorides are 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&gt; 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&gt; 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&gt; 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&gt; 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&gt; 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&gt; 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xmlns="" xmlns:a14="http://schemas.microsoft.com/office/drawing/2010/main" id="{FCC5DC15-FA50-E6D2-D0E4-5A9FA4B16FB9}"/>
                  </a:ext>
                </a:extLst>
              </p:cNvPr>
              <p:cNvSpPr txBox="1">
                <a:spLocks noRot="1" noChangeAspect="1" noMove="1" noResize="1" noEditPoints="1" noAdjustHandles="1" noChangeArrowheads="1" noChangeShapeType="1" noTextEdit="1"/>
              </p:cNvSpPr>
              <p:nvPr/>
            </p:nvSpPr>
            <p:spPr>
              <a:xfrm>
                <a:off x="457200" y="-17085"/>
                <a:ext cx="8153400" cy="6494085"/>
              </a:xfrm>
              <a:prstGeom prst="rect">
                <a:avLst/>
              </a:prstGeom>
              <a:blipFill>
                <a:blip r:embed="rId2"/>
                <a:stretch>
                  <a:fillRect l="-1868" t="-1313" r="-897" b="-1876"/>
                </a:stretch>
              </a:blipFill>
            </p:spPr>
            <p:txBody>
              <a:bodyPr/>
              <a:lstStyle/>
              <a:p>
                <a:r>
                  <a:rPr lang="en-IN">
                    <a:noFill/>
                  </a:rPr>
                  <a:t> </a:t>
                </a:r>
              </a:p>
            </p:txBody>
          </p:sp>
        </mc:Fallback>
      </mc:AlternateContent>
    </p:spTree>
    <p:extLst>
      <p:ext uri="{BB962C8B-B14F-4D97-AF65-F5344CB8AC3E}">
        <p14:creationId xmlns:p14="http://schemas.microsoft.com/office/powerpoint/2010/main" xmlns="" val="30414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48681EBA-CCC0-F485-AC45-1EE6234389B1}"/>
                  </a:ext>
                </a:extLst>
              </p:cNvPr>
              <p:cNvSpPr txBox="1"/>
              <p:nvPr/>
            </p:nvSpPr>
            <p:spPr>
              <a:xfrm>
                <a:off x="342900" y="0"/>
                <a:ext cx="8458200" cy="6555641"/>
              </a:xfrm>
              <a:prstGeom prst="rect">
                <a:avLst/>
              </a:prstGeom>
              <a:noFill/>
            </p:spPr>
            <p:txBody>
              <a:bodyPr wrap="square">
                <a:spAutoFit/>
              </a:bodyPr>
              <a:lstStyle/>
              <a:p>
                <a:pPr algn="ct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SOLVENT SYSTEM DEFINITION</a:t>
                </a:r>
                <a:endParaRPr lang="en-IN"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In this model -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of the solvent is Considered.</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Acid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substrate capable of increasing the concentration of the cation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ions), produced in the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of the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Base: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substrate capable of increasing the concentration of the anion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ions), produced in the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of the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For water a general autoionization mode is preferred and it is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representated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 + y + 1) 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[OH(H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xmlns="" xmlns:a14="http://schemas.microsoft.com/office/drawing/2010/main" id="{48681EBA-CCC0-F485-AC45-1EE6234389B1}"/>
                  </a:ext>
                </a:extLst>
              </p:cNvPr>
              <p:cNvSpPr txBox="1">
                <a:spLocks noRot="1" noChangeAspect="1" noMove="1" noResize="1" noEditPoints="1" noAdjustHandles="1" noChangeArrowheads="1" noChangeShapeType="1" noTextEdit="1"/>
              </p:cNvSpPr>
              <p:nvPr/>
            </p:nvSpPr>
            <p:spPr>
              <a:xfrm>
                <a:off x="342900" y="0"/>
                <a:ext cx="8458200" cy="6555641"/>
              </a:xfrm>
              <a:prstGeom prst="rect">
                <a:avLst/>
              </a:prstGeom>
              <a:blipFill>
                <a:blip r:embed="rId2"/>
                <a:stretch>
                  <a:fillRect l="-1441" t="-1023" r="-1441" b="-1581"/>
                </a:stretch>
              </a:blipFill>
            </p:spPr>
            <p:txBody>
              <a:bodyPr/>
              <a:lstStyle/>
              <a:p>
                <a:r>
                  <a:rPr lang="en-IN">
                    <a:noFill/>
                  </a:rPr>
                  <a:t> </a:t>
                </a:r>
              </a:p>
            </p:txBody>
          </p:sp>
        </mc:Fallback>
      </mc:AlternateContent>
    </p:spTree>
    <p:extLst>
      <p:ext uri="{BB962C8B-B14F-4D97-AF65-F5344CB8AC3E}">
        <p14:creationId xmlns:p14="http://schemas.microsoft.com/office/powerpoint/2010/main" xmlns="" val="427349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E58E263-0DAC-A2BA-61C4-11229D6E9A1B}"/>
              </a:ext>
            </a:extLst>
          </p:cNvPr>
          <p:cNvSpPr txBox="1"/>
          <p:nvPr/>
        </p:nvSpPr>
        <p:spPr>
          <a:xfrm>
            <a:off x="381000" y="-5417"/>
            <a:ext cx="8534400" cy="6863417"/>
          </a:xfrm>
          <a:prstGeom prst="rect">
            <a:avLst/>
          </a:prstGeom>
          <a:noFill/>
        </p:spPr>
        <p:txBody>
          <a:bodyPr wrap="square">
            <a:spAutoFit/>
          </a:bodyPr>
          <a:lstStyle/>
          <a:p>
            <a:pPr algn="ct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SOLVENT SYSTEM DEFINITION</a:t>
            </a:r>
            <a:endParaRPr lang="en-IN"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Classification of solvents</a:t>
            </a:r>
          </a:p>
          <a:p>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Depending upon the proton donor and proton acceptor properties the solvents are classified as follows.</a:t>
            </a:r>
          </a:p>
          <a:p>
            <a:pPr algn="just"/>
            <a:r>
              <a:rPr lang="en-US" sz="3600" dirty="0">
                <a:effectLst/>
                <a:latin typeface="Times New Roman" panose="02020603050405020304" pitchFamily="18" charset="0"/>
                <a:ea typeface="Calibri" panose="020F0502020204030204" pitchFamily="34" charset="0"/>
                <a:cs typeface="Times New Roman" panose="02020603050405020304" pitchFamily="18" charset="0"/>
              </a:rPr>
              <a:t>2. Depending upon solvation property (‘like dissolves like’), solvents are of two types: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ionizing solvent means polar or ionic solvent:</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a:effectLst/>
                <a:latin typeface="Times New Roman" panose="02020603050405020304" pitchFamily="18" charset="0"/>
                <a:ea typeface="Calibri" panose="020F0502020204030204" pitchFamily="34" charset="0"/>
              </a:rPr>
              <a:t>(ii) Non-</a:t>
            </a:r>
            <a:r>
              <a:rPr lang="en-US" sz="3600" dirty="0" err="1">
                <a:effectLst/>
                <a:latin typeface="Times New Roman" panose="02020603050405020304" pitchFamily="18" charset="0"/>
                <a:ea typeface="Calibri" panose="020F0502020204030204" pitchFamily="34" charset="0"/>
              </a:rPr>
              <a:t>ionising</a:t>
            </a:r>
            <a:r>
              <a:rPr lang="en-US" sz="3600" dirty="0">
                <a:effectLst/>
                <a:latin typeface="Times New Roman" panose="02020603050405020304" pitchFamily="18" charset="0"/>
                <a:ea typeface="Calibri" panose="020F0502020204030204" pitchFamily="34" charset="0"/>
              </a:rPr>
              <a:t> solvents. </a:t>
            </a:r>
          </a:p>
          <a:p>
            <a:pPr algn="just"/>
            <a:r>
              <a:rPr lang="en-US" sz="3600" dirty="0">
                <a:effectLst/>
                <a:latin typeface="Times New Roman" panose="02020603050405020304" pitchFamily="18" charset="0"/>
                <a:ea typeface="Calibri" panose="020F0502020204030204" pitchFamily="34" charset="0"/>
              </a:rPr>
              <a:t>3. Another classification is aqueous and non-aqueous solvents.</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53600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8B370C99-8AC2-B95C-6765-961827100DD4}"/>
                  </a:ext>
                </a:extLst>
              </p:cNvPr>
              <p:cNvSpPr txBox="1"/>
              <p:nvPr/>
            </p:nvSpPr>
            <p:spPr>
              <a:xfrm>
                <a:off x="457200" y="-76200"/>
                <a:ext cx="8382000" cy="6186309"/>
              </a:xfrm>
              <a:prstGeom prst="rect">
                <a:avLst/>
              </a:prstGeom>
              <a:noFill/>
            </p:spPr>
            <p:txBody>
              <a:bodyPr wrap="square">
                <a:spAutoFit/>
              </a:bodyPr>
              <a:lstStyle/>
              <a:p>
                <a:pPr algn="ct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SOLVENT SYSTEM DEFINITION</a:t>
                </a:r>
              </a:p>
              <a:p>
                <a:pPr algn="ctr"/>
                <a:endParaRPr lang="en-IN"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Auto ionization of some common protonic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OH</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HF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HF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[HF</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strongest H bond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COOH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CH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COOH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COOH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CH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Auto ionization of some common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nonprotonic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or aprotic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BrF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BrF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BrF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BrF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xmlns="" xmlns:a14="http://schemas.microsoft.com/office/drawing/2010/main" id="{8B370C99-8AC2-B95C-6765-961827100DD4}"/>
                  </a:ext>
                </a:extLst>
              </p:cNvPr>
              <p:cNvSpPr txBox="1">
                <a:spLocks noRot="1" noChangeAspect="1" noMove="1" noResize="1" noEditPoints="1" noAdjustHandles="1" noChangeArrowheads="1" noChangeShapeType="1" noTextEdit="1"/>
              </p:cNvSpPr>
              <p:nvPr/>
            </p:nvSpPr>
            <p:spPr>
              <a:xfrm>
                <a:off x="457200" y="-76200"/>
                <a:ext cx="8382000" cy="6186309"/>
              </a:xfrm>
              <a:prstGeom prst="rect">
                <a:avLst/>
              </a:prstGeom>
              <a:blipFill>
                <a:blip r:embed="rId2"/>
                <a:stretch>
                  <a:fillRect l="-1455" t="-985" b="-1182"/>
                </a:stretch>
              </a:blipFill>
            </p:spPr>
            <p:txBody>
              <a:bodyPr/>
              <a:lstStyle/>
              <a:p>
                <a:r>
                  <a:rPr lang="en-IN">
                    <a:noFill/>
                  </a:rPr>
                  <a:t> </a:t>
                </a:r>
              </a:p>
            </p:txBody>
          </p:sp>
        </mc:Fallback>
      </mc:AlternateContent>
    </p:spTree>
    <p:extLst>
      <p:ext uri="{BB962C8B-B14F-4D97-AF65-F5344CB8AC3E}">
        <p14:creationId xmlns:p14="http://schemas.microsoft.com/office/powerpoint/2010/main" xmlns="" val="80882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59AB5914-C665-35B0-4250-9D4DA4F7F509}"/>
                  </a:ext>
                </a:extLst>
              </p:cNvPr>
              <p:cNvSpPr txBox="1"/>
              <p:nvPr/>
            </p:nvSpPr>
            <p:spPr>
              <a:xfrm>
                <a:off x="457200" y="228600"/>
                <a:ext cx="8305800" cy="6288901"/>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SOLVENT SYSTEM DEFINITION</a:t>
                </a:r>
              </a:p>
              <a:p>
                <a:pPr algn="ct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Acid-base (or salt formation or neutralization) reaction in liquid NH</a:t>
                </a:r>
                <a:r>
                  <a:rPr lang="en-US" sz="2800" b="1" baseline="-25000" dirty="0">
                    <a:effectLst/>
                    <a:latin typeface="Times New Roman" panose="02020603050405020304" pitchFamily="18" charset="0"/>
                    <a:ea typeface="Calibri" panose="020F0502020204030204" pitchFamily="34" charset="0"/>
                    <a:cs typeface="Times New Roman" panose="02020603050405020304" pitchFamily="18" charset="0"/>
                  </a:rPr>
                  <a:t>3</a:t>
                </a:r>
              </a:p>
              <a:p>
                <a:pPr algn="just"/>
                <a:endParaRPr lang="en-US" sz="2800" b="1" baseline="-25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(Acid) Cl</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K</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(Base) 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(Salt) + 2 NH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above equation can be written ionically as: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 NH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(Acid) + KNH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KNO</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(salt) + 2 NH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Cl (Acid) + KNH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(salt) + 4 NH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(Acid) + PbNH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PbI</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(salt) + 3 NH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xmlns="" id="{59AB5914-C665-35B0-4250-9D4DA4F7F509}"/>
                  </a:ext>
                </a:extLst>
              </p:cNvPr>
              <p:cNvSpPr txBox="1">
                <a:spLocks noRot="1" noChangeAspect="1" noMove="1" noResize="1" noEditPoints="1" noAdjustHandles="1" noChangeArrowheads="1" noChangeShapeType="1" noTextEdit="1"/>
              </p:cNvSpPr>
              <p:nvPr/>
            </p:nvSpPr>
            <p:spPr>
              <a:xfrm>
                <a:off x="457200" y="228600"/>
                <a:ext cx="8305800" cy="6288901"/>
              </a:xfrm>
              <a:prstGeom prst="rect">
                <a:avLst/>
              </a:prstGeom>
              <a:blipFill>
                <a:blip r:embed="rId2"/>
                <a:stretch>
                  <a:fillRect l="-1467" t="-776" r="-1394" b="-1649"/>
                </a:stretch>
              </a:blipFill>
            </p:spPr>
            <p:txBody>
              <a:bodyPr/>
              <a:lstStyle/>
              <a:p>
                <a:r>
                  <a:rPr lang="en-IN">
                    <a:noFill/>
                  </a:rPr>
                  <a:t> </a:t>
                </a:r>
              </a:p>
            </p:txBody>
          </p:sp>
        </mc:Fallback>
      </mc:AlternateContent>
    </p:spTree>
    <p:extLst>
      <p:ext uri="{BB962C8B-B14F-4D97-AF65-F5344CB8AC3E}">
        <p14:creationId xmlns:p14="http://schemas.microsoft.com/office/powerpoint/2010/main" xmlns="" val="335390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AB5914-C665-35B0-4250-9D4DA4F7F509}"/>
              </a:ext>
            </a:extLst>
          </p:cNvPr>
          <p:cNvSpPr txBox="1"/>
          <p:nvPr/>
        </p:nvSpPr>
        <p:spPr>
          <a:xfrm>
            <a:off x="457200" y="228600"/>
            <a:ext cx="8305800" cy="5892511"/>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SOLVENT SYSTEM DEFINITION</a:t>
            </a:r>
          </a:p>
          <a:p>
            <a:pPr algn="ct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i="1" dirty="0">
                <a:solidFill>
                  <a:srgbClr val="000000"/>
                </a:solidFill>
                <a:effectLst/>
                <a:latin typeface="Cambria" panose="02040503050406030204" pitchFamily="18" charset="0"/>
                <a:ea typeface="Arial Unicode MS"/>
              </a:rPr>
              <a:t>Limitations Solvent System Concept </a:t>
            </a:r>
            <a:endParaRPr lang="en-IN" sz="3200" dirty="0">
              <a:effectLst/>
              <a:latin typeface="Times New Roman" panose="02020603050405020304" pitchFamily="18" charset="0"/>
              <a:ea typeface="Arial Unicode MS"/>
            </a:endParaRPr>
          </a:p>
          <a:p>
            <a:pPr marL="342900" lvl="0" indent="-342900" algn="just">
              <a:buFont typeface="+mj-lt"/>
              <a:buAutoNum type="arabicPeriod"/>
              <a:tabLst>
                <a:tab pos="400050" algn="l"/>
              </a:tabLst>
            </a:pPr>
            <a:r>
              <a:rPr lang="en-US" sz="3200" dirty="0">
                <a:solidFill>
                  <a:srgbClr val="000000"/>
                </a:solidFill>
                <a:effectLst/>
                <a:uFill>
                  <a:solidFill>
                    <a:srgbClr val="000000"/>
                  </a:solidFill>
                </a:uFill>
                <a:latin typeface="Cambria" panose="02040503050406030204" pitchFamily="18" charset="0"/>
                <a:ea typeface="Arial Unicode MS"/>
                <a:cs typeface="Arial Unicode MS"/>
              </a:rPr>
              <a:t>The definition of acids and bases is based on the nature of the solvent cation and solvent anion obtained by auto-ionization of the solvent.</a:t>
            </a:r>
            <a:endParaRPr lang="en-IN" sz="3200" dirty="0">
              <a:solidFill>
                <a:srgbClr val="000000"/>
              </a:solidFill>
              <a:effectLst/>
              <a:uFill>
                <a:solidFill>
                  <a:srgbClr val="000000"/>
                </a:solidFill>
              </a:uFill>
              <a:latin typeface="Cambria" panose="02040503050406030204" pitchFamily="18" charset="0"/>
              <a:ea typeface="Arial Unicode MS"/>
              <a:cs typeface="Arial Unicode MS"/>
            </a:endParaRPr>
          </a:p>
          <a:p>
            <a:pPr marL="342900" lvl="0" indent="-342900" algn="just">
              <a:buFont typeface="+mj-lt"/>
              <a:buAutoNum type="arabicPeriod"/>
              <a:tabLst>
                <a:tab pos="400050" algn="l"/>
              </a:tabLst>
            </a:pPr>
            <a:r>
              <a:rPr lang="en-US" sz="3200" dirty="0">
                <a:solidFill>
                  <a:srgbClr val="000000"/>
                </a:solidFill>
                <a:effectLst/>
                <a:uFill>
                  <a:solidFill>
                    <a:srgbClr val="000000"/>
                  </a:solidFill>
                </a:uFill>
                <a:latin typeface="Cambria" panose="02040503050406030204" pitchFamily="18" charset="0"/>
                <a:ea typeface="Arial Unicode MS"/>
                <a:cs typeface="Arial Unicode MS"/>
              </a:rPr>
              <a:t>Acid base reaction taking place in the absence of a solvent can’t be explained.</a:t>
            </a:r>
            <a:endParaRPr lang="en-IN" sz="3200" dirty="0">
              <a:solidFill>
                <a:srgbClr val="000000"/>
              </a:solidFill>
              <a:effectLst/>
              <a:uFill>
                <a:solidFill>
                  <a:srgbClr val="000000"/>
                </a:solidFill>
              </a:uFill>
              <a:latin typeface="Cambria" panose="02040503050406030204" pitchFamily="18" charset="0"/>
              <a:ea typeface="Arial Unicode MS"/>
              <a:cs typeface="Arial Unicode MS"/>
            </a:endParaRPr>
          </a:p>
          <a:p>
            <a:pPr marL="342900" lvl="0" indent="-342900" algn="just">
              <a:buFont typeface="+mj-lt"/>
              <a:buAutoNum type="arabicPeriod"/>
              <a:tabLst>
                <a:tab pos="400050" algn="l"/>
              </a:tabLst>
            </a:pPr>
            <a:r>
              <a:rPr lang="en-US" sz="3200" dirty="0">
                <a:solidFill>
                  <a:srgbClr val="000000"/>
                </a:solidFill>
                <a:effectLst/>
                <a:uFill>
                  <a:solidFill>
                    <a:srgbClr val="000000"/>
                  </a:solidFill>
                </a:uFill>
                <a:latin typeface="Cambria" panose="02040503050406030204" pitchFamily="18" charset="0"/>
                <a:ea typeface="Arial Unicode MS"/>
                <a:cs typeface="Arial Unicode MS"/>
              </a:rPr>
              <a:t>The concept can’t account for the acid-base reaction occurring in non-ionizing solvents like C</a:t>
            </a:r>
            <a:r>
              <a:rPr lang="en-US" sz="3200" baseline="-25000" dirty="0">
                <a:solidFill>
                  <a:srgbClr val="000000"/>
                </a:solidFill>
                <a:effectLst/>
                <a:uFill>
                  <a:solidFill>
                    <a:srgbClr val="000000"/>
                  </a:solidFill>
                </a:uFill>
                <a:latin typeface="Cambria" panose="02040503050406030204" pitchFamily="18" charset="0"/>
                <a:ea typeface="Arial Unicode MS"/>
                <a:cs typeface="Arial Unicode MS"/>
              </a:rPr>
              <a:t>6</a:t>
            </a:r>
            <a:r>
              <a:rPr lang="en-US" sz="3200" dirty="0">
                <a:solidFill>
                  <a:srgbClr val="000000"/>
                </a:solidFill>
                <a:effectLst/>
                <a:uFill>
                  <a:solidFill>
                    <a:srgbClr val="000000"/>
                  </a:solidFill>
                </a:uFill>
                <a:latin typeface="Cambria" panose="02040503050406030204" pitchFamily="18" charset="0"/>
                <a:ea typeface="Arial Unicode MS"/>
                <a:cs typeface="Arial Unicode MS"/>
              </a:rPr>
              <a:t>H</a:t>
            </a:r>
            <a:r>
              <a:rPr lang="en-US" sz="3200" baseline="-25000" dirty="0">
                <a:solidFill>
                  <a:srgbClr val="000000"/>
                </a:solidFill>
                <a:effectLst/>
                <a:uFill>
                  <a:solidFill>
                    <a:srgbClr val="000000"/>
                  </a:solidFill>
                </a:uFill>
                <a:latin typeface="Cambria" panose="02040503050406030204" pitchFamily="18" charset="0"/>
                <a:ea typeface="Arial Unicode MS"/>
                <a:cs typeface="Arial Unicode MS"/>
              </a:rPr>
              <a:t>6</a:t>
            </a:r>
            <a:r>
              <a:rPr lang="en-US" sz="3200" dirty="0">
                <a:solidFill>
                  <a:srgbClr val="000000"/>
                </a:solidFill>
                <a:effectLst/>
                <a:uFill>
                  <a:solidFill>
                    <a:srgbClr val="000000"/>
                  </a:solidFill>
                </a:uFill>
                <a:latin typeface="Cambria" panose="02040503050406030204" pitchFamily="18" charset="0"/>
                <a:ea typeface="Arial Unicode MS"/>
                <a:cs typeface="Arial Unicode MS"/>
              </a:rPr>
              <a:t>, CHCl</a:t>
            </a:r>
            <a:r>
              <a:rPr lang="en-US" sz="3200" baseline="-25000" dirty="0">
                <a:solidFill>
                  <a:srgbClr val="000000"/>
                </a:solidFill>
                <a:effectLst/>
                <a:uFill>
                  <a:solidFill>
                    <a:srgbClr val="000000"/>
                  </a:solidFill>
                </a:uFill>
                <a:latin typeface="Cambria" panose="02040503050406030204" pitchFamily="18" charset="0"/>
                <a:ea typeface="Arial Unicode MS"/>
                <a:cs typeface="Arial Unicode MS"/>
              </a:rPr>
              <a:t>3</a:t>
            </a:r>
            <a:r>
              <a:rPr lang="en-US" sz="3200" b="1" dirty="0">
                <a:solidFill>
                  <a:srgbClr val="000000"/>
                </a:solidFill>
                <a:effectLst/>
                <a:uFill>
                  <a:solidFill>
                    <a:srgbClr val="000000"/>
                  </a:solidFill>
                </a:uFill>
                <a:latin typeface="Cambria" panose="02040503050406030204" pitchFamily="18" charset="0"/>
                <a:ea typeface="Arial Unicode MS"/>
                <a:cs typeface="Arial Unicode MS"/>
              </a:rPr>
              <a:t> </a:t>
            </a:r>
            <a:endParaRPr lang="en-IN" sz="3200" dirty="0">
              <a:solidFill>
                <a:srgbClr val="000000"/>
              </a:solidFill>
              <a:effectLst/>
              <a:uFill>
                <a:solidFill>
                  <a:srgbClr val="000000"/>
                </a:solidFill>
              </a:uFill>
              <a:latin typeface="Cambria" panose="02040503050406030204" pitchFamily="18" charset="0"/>
              <a:ea typeface="Arial Unicode MS"/>
              <a:cs typeface="Arial Unicode MS"/>
            </a:endParaRPr>
          </a:p>
        </p:txBody>
      </p:sp>
    </p:spTree>
    <p:extLst>
      <p:ext uri="{BB962C8B-B14F-4D97-AF65-F5344CB8AC3E}">
        <p14:creationId xmlns:p14="http://schemas.microsoft.com/office/powerpoint/2010/main" xmlns="" val="263706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3BE661E-2C4A-FF02-0602-97A7C6E1A07D}"/>
              </a:ext>
            </a:extLst>
          </p:cNvPr>
          <p:cNvSpPr txBox="1"/>
          <p:nvPr/>
        </p:nvSpPr>
        <p:spPr>
          <a:xfrm>
            <a:off x="228600" y="69145"/>
            <a:ext cx="8686800" cy="6771084"/>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USANOVICH CONCEPT (1934)</a:t>
            </a:r>
            <a:endParaRPr lang="en-IN"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concept extends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generalises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idea of Lewis acid-base concept. It does not get confined within the domain of electron pair donation and acceptance. According to this definition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Acid: A substance capable of accepting anions or electrons or giving up cations, and a base is a substance which can combine with the cations or give up anions or electrons. </a:t>
            </a:r>
            <a:endParaRPr lang="en-IN"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Base: A substance which combines with cations or give up anions or electrons. </a:t>
            </a:r>
            <a:endParaRPr lang="en-IN"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n-IN" sz="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Thus the redox reactions (i.e. electron transfer reactions) are also regarded as acid-base reactions.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Both the Lewis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Unsanovich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concepts are identical in terms of kind but they may differ on the degree of the process.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Lewis acid-base interactions, the donated electron pair is commonly shared by the reactants in the adduct but in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Usanovich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concept, the electrons might by completely or partially transferred.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83108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1746</TotalTime>
  <Words>808</Words>
  <Application>Microsoft Office PowerPoint</Application>
  <PresentationFormat>On-screen Show (4:3)</PresentationFormat>
  <Paragraphs>94</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The pH scale</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CHEMISTRY 2</cp:lastModifiedBy>
  <cp:revision>158</cp:revision>
  <cp:lastPrinted>1601-01-01T00:00:00Z</cp:lastPrinted>
  <dcterms:created xsi:type="dcterms:W3CDTF">2001-12-05T00:19:53Z</dcterms:created>
  <dcterms:modified xsi:type="dcterms:W3CDTF">2024-11-14T07:50:19Z</dcterms:modified>
</cp:coreProperties>
</file>